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59" r:id="rId5"/>
    <p:sldId id="261" r:id="rId6"/>
    <p:sldId id="260" r:id="rId7"/>
    <p:sldId id="262" r:id="rId8"/>
    <p:sldId id="263" r:id="rId9"/>
    <p:sldId id="264" r:id="rId10"/>
    <p:sldId id="266" r:id="rId11"/>
    <p:sldId id="284" r:id="rId12"/>
    <p:sldId id="26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9456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angt\Desktop\CAPE%202014-15\TESTing%20mutiple%20programs\Try%20three%20(Plus%20Five)\Tables%20Final_2014-15_FINAL_FINAL_Overall_Summary_Revis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99287589051368E-2"/>
          <c:y val="3.3904442500243027E-2"/>
          <c:w val="0.89785151856017997"/>
          <c:h val="0.76794692330125403"/>
        </c:manualLayout>
      </c:layout>
      <c:bar3DChart>
        <c:barDir val="col"/>
        <c:grouping val="clustered"/>
        <c:varyColors val="0"/>
        <c:ser>
          <c:idx val="0"/>
          <c:order val="0"/>
          <c:tx>
            <c:v>  </c:v>
          </c:tx>
          <c:spPr>
            <a:solidFill>
              <a:srgbClr val="8AB840"/>
            </a:solidFill>
            <a:ln>
              <a:noFill/>
            </a:ln>
            <a:effectLst/>
            <a:sp3d/>
          </c:spPr>
          <c:invertIfNegative val="0"/>
          <c:cat>
            <c:strRef>
              <c:f>Sutdents_IN_MORETHAN_1_PROGRAM!$A$18:$A$21</c:f>
              <c:strCache>
                <c:ptCount val="4"/>
                <c:pt idx="0">
                  <c:v>Academies of Pinellas</c:v>
                </c:pt>
                <c:pt idx="1">
                  <c:v>Advanced Academics</c:v>
                </c:pt>
                <c:pt idx="2">
                  <c:v>Non_Program</c:v>
                </c:pt>
                <c:pt idx="3">
                  <c:v>CTE(1-3)</c:v>
                </c:pt>
              </c:strCache>
            </c:strRef>
          </c:cat>
          <c:val>
            <c:numRef>
              <c:f>Sutdents_IN_MORETHAN_1_PROGRAM!$B$18:$B$21</c:f>
              <c:numCache>
                <c:formatCode>0.0%</c:formatCode>
                <c:ptCount val="4"/>
                <c:pt idx="0">
                  <c:v>0.26974308623793158</c:v>
                </c:pt>
                <c:pt idx="1">
                  <c:v>0.23204058255604648</c:v>
                </c:pt>
                <c:pt idx="2">
                  <c:v>0.47344133529700538</c:v>
                </c:pt>
                <c:pt idx="3">
                  <c:v>0.17676321387661595</c:v>
                </c:pt>
              </c:numCache>
            </c:numRef>
          </c:val>
          <c:extLst xmlns:c16r2="http://schemas.microsoft.com/office/drawing/2015/06/chart">
            <c:ext xmlns:c16="http://schemas.microsoft.com/office/drawing/2014/chart" uri="{C3380CC4-5D6E-409C-BE32-E72D297353CC}">
              <c16:uniqueId val="{00000000-F25B-428D-BD8B-6236284CD486}"/>
            </c:ext>
          </c:extLst>
        </c:ser>
        <c:dLbls>
          <c:showLegendKey val="0"/>
          <c:showVal val="0"/>
          <c:showCatName val="0"/>
          <c:showSerName val="0"/>
          <c:showPercent val="0"/>
          <c:showBubbleSize val="0"/>
        </c:dLbls>
        <c:gapWidth val="150"/>
        <c:shape val="box"/>
        <c:axId val="276062264"/>
        <c:axId val="276062656"/>
        <c:axId val="0"/>
      </c:bar3DChart>
      <c:catAx>
        <c:axId val="276062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062656"/>
        <c:crosses val="autoZero"/>
        <c:auto val="1"/>
        <c:lblAlgn val="ctr"/>
        <c:lblOffset val="100"/>
        <c:noMultiLvlLbl val="0"/>
      </c:catAx>
      <c:valAx>
        <c:axId val="276062656"/>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solidFill>
                      <a:schemeClr val="bg1"/>
                    </a:solidFill>
                  </a:rPr>
                  <a:t>Percent</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76062264"/>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bg1"/>
                </a:solidFill>
                <a:latin typeface="+mn-lt"/>
                <a:ea typeface="+mn-ea"/>
                <a:cs typeface="+mn-cs"/>
              </a:defRPr>
            </a:pPr>
            <a:endParaRPr lang="en-US"/>
          </a:p>
        </c:txPr>
      </c:dTable>
      <c:spPr>
        <a:solidFill>
          <a:srgbClr val="062F4C">
            <a:lumMod val="90000"/>
            <a:lumOff val="10000"/>
          </a:srgbClr>
        </a:solidFill>
        <a:ln>
          <a:noFill/>
        </a:ln>
        <a:effectLst/>
      </c:spPr>
    </c:plotArea>
    <c:plotVisOnly val="1"/>
    <c:dispBlanksAs val="gap"/>
    <c:showDLblsOverMax val="0"/>
  </c:chart>
  <c:spPr>
    <a:solidFill>
      <a:srgbClr val="062F4C">
        <a:lumMod val="90000"/>
        <a:lumOff val="10000"/>
      </a:srgbClr>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2014‐15 SY Students Unweighted and Weighted GPA</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Program_Report!$F$41</c:f>
              <c:strCache>
                <c:ptCount val="1"/>
                <c:pt idx="0">
                  <c:v>CAPE_Program</c:v>
                </c:pt>
              </c:strCache>
            </c:strRef>
          </c:tx>
          <c:spPr>
            <a:solidFill>
              <a:srgbClr val="00CC00"/>
            </a:solidFill>
            <a:ln>
              <a:noFill/>
            </a:ln>
            <a:effectLst/>
            <a:sp3d/>
          </c:spPr>
          <c:invertIfNegative val="0"/>
          <c:cat>
            <c:strRef>
              <c:f>Program_Report!$G$40:$H$40</c:f>
              <c:strCache>
                <c:ptCount val="2"/>
                <c:pt idx="0">
                  <c:v>Unweighted</c:v>
                </c:pt>
                <c:pt idx="1">
                  <c:v>Weighted</c:v>
                </c:pt>
              </c:strCache>
            </c:strRef>
          </c:cat>
          <c:val>
            <c:numRef>
              <c:f>Program_Report!$G$41:$H$41</c:f>
              <c:numCache>
                <c:formatCode>###0.00</c:formatCode>
                <c:ptCount val="2"/>
                <c:pt idx="0">
                  <c:v>2.9693198949040625</c:v>
                </c:pt>
                <c:pt idx="1">
                  <c:v>3.27771870951974</c:v>
                </c:pt>
              </c:numCache>
            </c:numRef>
          </c:val>
          <c:extLst xmlns:c16r2="http://schemas.microsoft.com/office/drawing/2015/06/chart">
            <c:ext xmlns:c16="http://schemas.microsoft.com/office/drawing/2014/chart" uri="{C3380CC4-5D6E-409C-BE32-E72D297353CC}">
              <c16:uniqueId val="{00000000-B47F-4BF0-A14C-AC396D223FB5}"/>
            </c:ext>
          </c:extLst>
        </c:ser>
        <c:ser>
          <c:idx val="1"/>
          <c:order val="1"/>
          <c:tx>
            <c:strRef>
              <c:f>Program_Report!$F$42</c:f>
              <c:strCache>
                <c:ptCount val="1"/>
                <c:pt idx="0">
                  <c:v>Non_Program</c:v>
                </c:pt>
              </c:strCache>
            </c:strRef>
          </c:tx>
          <c:spPr>
            <a:solidFill>
              <a:srgbClr val="F0C206">
                <a:lumMod val="75000"/>
              </a:srgbClr>
            </a:solidFill>
            <a:ln>
              <a:noFill/>
            </a:ln>
            <a:effectLst/>
            <a:sp3d/>
          </c:spPr>
          <c:invertIfNegative val="0"/>
          <c:cat>
            <c:strRef>
              <c:f>Program_Report!$G$40:$H$40</c:f>
              <c:strCache>
                <c:ptCount val="2"/>
                <c:pt idx="0">
                  <c:v>Unweighted</c:v>
                </c:pt>
                <c:pt idx="1">
                  <c:v>Weighted</c:v>
                </c:pt>
              </c:strCache>
            </c:strRef>
          </c:cat>
          <c:val>
            <c:numRef>
              <c:f>Program_Report!$G$42:$H$42</c:f>
              <c:numCache>
                <c:formatCode>###0.00</c:formatCode>
                <c:ptCount val="2"/>
                <c:pt idx="0">
                  <c:v>2.59111204232947</c:v>
                </c:pt>
                <c:pt idx="1">
                  <c:v>2.8173130174350658</c:v>
                </c:pt>
              </c:numCache>
            </c:numRef>
          </c:val>
          <c:extLst xmlns:c16r2="http://schemas.microsoft.com/office/drawing/2015/06/chart">
            <c:ext xmlns:c16="http://schemas.microsoft.com/office/drawing/2014/chart" uri="{C3380CC4-5D6E-409C-BE32-E72D297353CC}">
              <c16:uniqueId val="{00000001-B47F-4BF0-A14C-AC396D223FB5}"/>
            </c:ext>
          </c:extLst>
        </c:ser>
        <c:dLbls>
          <c:showLegendKey val="0"/>
          <c:showVal val="0"/>
          <c:showCatName val="0"/>
          <c:showSerName val="0"/>
          <c:showPercent val="0"/>
          <c:showBubbleSize val="0"/>
        </c:dLbls>
        <c:gapWidth val="150"/>
        <c:shape val="box"/>
        <c:axId val="224400088"/>
        <c:axId val="275979872"/>
        <c:axId val="0"/>
      </c:bar3DChart>
      <c:catAx>
        <c:axId val="224400088"/>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75979872"/>
        <c:crosses val="autoZero"/>
        <c:auto val="1"/>
        <c:lblAlgn val="ctr"/>
        <c:lblOffset val="100"/>
        <c:noMultiLvlLbl val="0"/>
      </c:catAx>
      <c:valAx>
        <c:axId val="275979872"/>
        <c:scaling>
          <c:orientation val="minMax"/>
          <c:max val="4"/>
        </c:scaling>
        <c:delete val="0"/>
        <c:axPos val="l"/>
        <c:title>
          <c:tx>
            <c:rich>
              <a:bodyPr rot="-5400000" vert="horz"/>
              <a:lstStyle/>
              <a:p>
                <a:pPr>
                  <a:defRPr/>
                </a:pPr>
                <a:r>
                  <a:rPr lang="en-US"/>
                  <a:t>GPA</a:t>
                </a:r>
              </a:p>
            </c:rich>
          </c:tx>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n-US"/>
          </a:p>
        </c:txPr>
        <c:crossAx val="224400088"/>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rgbClr val="062F4C">
        <a:lumMod val="90000"/>
        <a:lumOff val="10000"/>
      </a:srgbClr>
    </a:solidFill>
    <a:ln w="9525" cap="flat" cmpd="sng" algn="ctr">
      <a:noFill/>
      <a:round/>
    </a:ln>
    <a:effectLst/>
  </c:spPr>
  <c:txPr>
    <a:bodyPr/>
    <a:lstStyle/>
    <a:p>
      <a:pPr>
        <a:defRPr>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2014‐15 SY Students Unweighted and Weighted GPA by Race </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RACE_Report!$I$30</c:f>
              <c:strCache>
                <c:ptCount val="1"/>
                <c:pt idx="0">
                  <c:v>CAPE_Program</c:v>
                </c:pt>
              </c:strCache>
            </c:strRef>
          </c:tx>
          <c:spPr>
            <a:solidFill>
              <a:srgbClr val="00CC00"/>
            </a:solidFill>
            <a:ln>
              <a:noFill/>
            </a:ln>
            <a:effectLst/>
            <a:sp3d/>
          </c:spPr>
          <c:invertIfNegative val="0"/>
          <c:cat>
            <c:multiLvlStrRef>
              <c:f>RACE_Report!$J$28:$M$29</c:f>
              <c:multiLvlStrCache>
                <c:ptCount val="4"/>
                <c:lvl>
                  <c:pt idx="0">
                    <c:v>Black</c:v>
                  </c:pt>
                  <c:pt idx="1">
                    <c:v>Non-Black</c:v>
                  </c:pt>
                  <c:pt idx="2">
                    <c:v>Black</c:v>
                  </c:pt>
                  <c:pt idx="3">
                    <c:v>Non-Black</c:v>
                  </c:pt>
                </c:lvl>
                <c:lvl>
                  <c:pt idx="0">
                    <c:v>Unweighted</c:v>
                  </c:pt>
                  <c:pt idx="2">
                    <c:v>Weighted</c:v>
                  </c:pt>
                </c:lvl>
              </c:multiLvlStrCache>
            </c:multiLvlStrRef>
          </c:cat>
          <c:val>
            <c:numRef>
              <c:f>RACE_Report!$J$30:$M$30</c:f>
              <c:numCache>
                <c:formatCode>###0.00</c:formatCode>
                <c:ptCount val="4"/>
                <c:pt idx="0">
                  <c:v>2.7322429093567222</c:v>
                </c:pt>
                <c:pt idx="1">
                  <c:v>3.016909229640496</c:v>
                </c:pt>
                <c:pt idx="2">
                  <c:v>2.9530220029239813</c:v>
                </c:pt>
                <c:pt idx="3">
                  <c:v>3.3428962729273821</c:v>
                </c:pt>
              </c:numCache>
            </c:numRef>
          </c:val>
          <c:extLst xmlns:c16r2="http://schemas.microsoft.com/office/drawing/2015/06/chart">
            <c:ext xmlns:c16="http://schemas.microsoft.com/office/drawing/2014/chart" uri="{C3380CC4-5D6E-409C-BE32-E72D297353CC}">
              <c16:uniqueId val="{00000000-B92F-4320-924D-5DC19E7E2591}"/>
            </c:ext>
          </c:extLst>
        </c:ser>
        <c:ser>
          <c:idx val="1"/>
          <c:order val="1"/>
          <c:tx>
            <c:strRef>
              <c:f>RACE_Report!$I$31</c:f>
              <c:strCache>
                <c:ptCount val="1"/>
                <c:pt idx="0">
                  <c:v>Non_Program</c:v>
                </c:pt>
              </c:strCache>
            </c:strRef>
          </c:tx>
          <c:spPr>
            <a:solidFill>
              <a:srgbClr val="F0C206">
                <a:lumMod val="75000"/>
              </a:srgbClr>
            </a:solidFill>
            <a:ln>
              <a:noFill/>
            </a:ln>
            <a:effectLst/>
            <a:sp3d/>
          </c:spPr>
          <c:invertIfNegative val="0"/>
          <c:cat>
            <c:multiLvlStrRef>
              <c:f>RACE_Report!$J$28:$M$29</c:f>
              <c:multiLvlStrCache>
                <c:ptCount val="4"/>
                <c:lvl>
                  <c:pt idx="0">
                    <c:v>Black</c:v>
                  </c:pt>
                  <c:pt idx="1">
                    <c:v>Non-Black</c:v>
                  </c:pt>
                  <c:pt idx="2">
                    <c:v>Black</c:v>
                  </c:pt>
                  <c:pt idx="3">
                    <c:v>Non-Black</c:v>
                  </c:pt>
                </c:lvl>
                <c:lvl>
                  <c:pt idx="0">
                    <c:v>Unweighted</c:v>
                  </c:pt>
                  <c:pt idx="2">
                    <c:v>Weighted</c:v>
                  </c:pt>
                </c:lvl>
              </c:multiLvlStrCache>
            </c:multiLvlStrRef>
          </c:cat>
          <c:val>
            <c:numRef>
              <c:f>RACE_Report!$J$31:$M$31</c:f>
              <c:numCache>
                <c:formatCode>###0.00</c:formatCode>
                <c:ptCount val="4"/>
                <c:pt idx="0">
                  <c:v>2.209950661206725</c:v>
                </c:pt>
                <c:pt idx="1">
                  <c:v>2.6965759480810103</c:v>
                </c:pt>
                <c:pt idx="2">
                  <c:v>2.318637495127521</c:v>
                </c:pt>
                <c:pt idx="3">
                  <c:v>2.9552920228902462</c:v>
                </c:pt>
              </c:numCache>
            </c:numRef>
          </c:val>
          <c:extLst xmlns:c16r2="http://schemas.microsoft.com/office/drawing/2015/06/chart">
            <c:ext xmlns:c16="http://schemas.microsoft.com/office/drawing/2014/chart" uri="{C3380CC4-5D6E-409C-BE32-E72D297353CC}">
              <c16:uniqueId val="{00000001-B92F-4320-924D-5DC19E7E2591}"/>
            </c:ext>
          </c:extLst>
        </c:ser>
        <c:dLbls>
          <c:showLegendKey val="0"/>
          <c:showVal val="0"/>
          <c:showCatName val="0"/>
          <c:showSerName val="0"/>
          <c:showPercent val="0"/>
          <c:showBubbleSize val="0"/>
        </c:dLbls>
        <c:gapWidth val="150"/>
        <c:shape val="box"/>
        <c:axId val="276064224"/>
        <c:axId val="276064616"/>
        <c:axId val="0"/>
      </c:bar3DChart>
      <c:catAx>
        <c:axId val="276064224"/>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76064616"/>
        <c:crosses val="autoZero"/>
        <c:auto val="1"/>
        <c:lblAlgn val="ctr"/>
        <c:lblOffset val="100"/>
        <c:noMultiLvlLbl val="0"/>
      </c:catAx>
      <c:valAx>
        <c:axId val="276064616"/>
        <c:scaling>
          <c:orientation val="minMax"/>
          <c:max val="4"/>
        </c:scaling>
        <c:delete val="0"/>
        <c:axPos val="l"/>
        <c:title>
          <c:tx>
            <c:rich>
              <a:bodyPr rot="-5400000" vert="horz"/>
              <a:lstStyle/>
              <a:p>
                <a:pPr>
                  <a:defRPr/>
                </a:pPr>
                <a:r>
                  <a:rPr lang="en-US"/>
                  <a:t>GPA</a:t>
                </a:r>
              </a:p>
            </c:rich>
          </c:tx>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n-US"/>
          </a:p>
        </c:txPr>
        <c:crossAx val="276064224"/>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rgbClr val="062F4C">
        <a:lumMod val="90000"/>
        <a:lumOff val="10000"/>
      </a:srgbClr>
    </a:solidFill>
    <a:ln w="9525" cap="flat" cmpd="sng" algn="ctr">
      <a:noFill/>
      <a:round/>
    </a:ln>
    <a:effectLst/>
  </c:spPr>
  <c:txPr>
    <a:bodyPr/>
    <a:lstStyle/>
    <a:p>
      <a:pPr>
        <a:defRPr>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2014-2015 SY Graduation by Gender </a:t>
            </a:r>
          </a:p>
        </c:rich>
      </c:tx>
      <c:layout>
        <c:manualLayout>
          <c:xMode val="edge"/>
          <c:yMode val="edge"/>
          <c:x val="0.27154909759991347"/>
          <c:y val="3.986103396826434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sum_program_gender!$A$28</c:f>
              <c:strCache>
                <c:ptCount val="1"/>
                <c:pt idx="0">
                  <c:v>CAPE_Program</c:v>
                </c:pt>
              </c:strCache>
            </c:strRef>
          </c:tx>
          <c:spPr>
            <a:solidFill>
              <a:srgbClr val="00CC00"/>
            </a:solidFill>
            <a:ln>
              <a:noFill/>
            </a:ln>
            <a:effectLst/>
            <a:sp3d/>
          </c:spPr>
          <c:invertIfNegative val="0"/>
          <c:cat>
            <c:multiLvlStrRef>
              <c:f>sum_program_gender!$B$26:$G$27</c:f>
              <c:multiLvlStrCache>
                <c:ptCount val="6"/>
                <c:lvl>
                  <c:pt idx="0">
                    <c:v>DROPOUT</c:v>
                  </c:pt>
                  <c:pt idx="1">
                    <c:v>NONGRAD</c:v>
                  </c:pt>
                  <c:pt idx="2">
                    <c:v>GRAD</c:v>
                  </c:pt>
                  <c:pt idx="3">
                    <c:v>DROPOUT</c:v>
                  </c:pt>
                  <c:pt idx="4">
                    <c:v>NONGRAD</c:v>
                  </c:pt>
                  <c:pt idx="5">
                    <c:v>GRAD</c:v>
                  </c:pt>
                </c:lvl>
                <c:lvl>
                  <c:pt idx="0">
                    <c:v>Female</c:v>
                  </c:pt>
                  <c:pt idx="3">
                    <c:v>Male</c:v>
                  </c:pt>
                </c:lvl>
              </c:multiLvlStrCache>
            </c:multiLvlStrRef>
          </c:cat>
          <c:val>
            <c:numRef>
              <c:f>sum_program_gender!$B$28:$G$28</c:f>
              <c:numCache>
                <c:formatCode>###0.0%</c:formatCode>
                <c:ptCount val="6"/>
                <c:pt idx="0">
                  <c:v>0</c:v>
                </c:pt>
                <c:pt idx="1">
                  <c:v>2.9542097488921715E-2</c:v>
                </c:pt>
                <c:pt idx="2">
                  <c:v>0.97045790251107833</c:v>
                </c:pt>
                <c:pt idx="3">
                  <c:v>0</c:v>
                </c:pt>
                <c:pt idx="4">
                  <c:v>4.1994750656167978E-2</c:v>
                </c:pt>
                <c:pt idx="5">
                  <c:v>0.95800524934383202</c:v>
                </c:pt>
              </c:numCache>
            </c:numRef>
          </c:val>
          <c:extLst xmlns:c16r2="http://schemas.microsoft.com/office/drawing/2015/06/chart">
            <c:ext xmlns:c16="http://schemas.microsoft.com/office/drawing/2014/chart" uri="{C3380CC4-5D6E-409C-BE32-E72D297353CC}">
              <c16:uniqueId val="{00000000-143D-4AA5-8DA2-5DD0A45A403E}"/>
            </c:ext>
          </c:extLst>
        </c:ser>
        <c:ser>
          <c:idx val="1"/>
          <c:order val="1"/>
          <c:tx>
            <c:strRef>
              <c:f>sum_program_gender!$A$29</c:f>
              <c:strCache>
                <c:ptCount val="1"/>
                <c:pt idx="0">
                  <c:v>Non_Program</c:v>
                </c:pt>
              </c:strCache>
            </c:strRef>
          </c:tx>
          <c:spPr>
            <a:solidFill>
              <a:srgbClr val="F0C206">
                <a:lumMod val="75000"/>
              </a:srgbClr>
            </a:solidFill>
            <a:ln>
              <a:noFill/>
            </a:ln>
            <a:effectLst/>
            <a:sp3d/>
          </c:spPr>
          <c:invertIfNegative val="0"/>
          <c:cat>
            <c:multiLvlStrRef>
              <c:f>sum_program_gender!$B$26:$G$27</c:f>
              <c:multiLvlStrCache>
                <c:ptCount val="6"/>
                <c:lvl>
                  <c:pt idx="0">
                    <c:v>DROPOUT</c:v>
                  </c:pt>
                  <c:pt idx="1">
                    <c:v>NONGRAD</c:v>
                  </c:pt>
                  <c:pt idx="2">
                    <c:v>GRAD</c:v>
                  </c:pt>
                  <c:pt idx="3">
                    <c:v>DROPOUT</c:v>
                  </c:pt>
                  <c:pt idx="4">
                    <c:v>NONGRAD</c:v>
                  </c:pt>
                  <c:pt idx="5">
                    <c:v>GRAD</c:v>
                  </c:pt>
                </c:lvl>
                <c:lvl>
                  <c:pt idx="0">
                    <c:v>Female</c:v>
                  </c:pt>
                  <c:pt idx="3">
                    <c:v>Male</c:v>
                  </c:pt>
                </c:lvl>
              </c:multiLvlStrCache>
            </c:multiLvlStrRef>
          </c:cat>
          <c:val>
            <c:numRef>
              <c:f>sum_program_gender!$B$29:$G$29</c:f>
              <c:numCache>
                <c:formatCode>###0.0%</c:formatCode>
                <c:ptCount val="6"/>
                <c:pt idx="0" formatCode="####.0%">
                  <c:v>8.7399854333576107E-3</c:v>
                </c:pt>
                <c:pt idx="1">
                  <c:v>9.6868171886380181E-2</c:v>
                </c:pt>
                <c:pt idx="2">
                  <c:v>0.89439184268026228</c:v>
                </c:pt>
                <c:pt idx="3">
                  <c:v>1.9520130134200894E-2</c:v>
                </c:pt>
                <c:pt idx="4">
                  <c:v>0.14802765351769012</c:v>
                </c:pt>
                <c:pt idx="5">
                  <c:v>0.83245221634810906</c:v>
                </c:pt>
              </c:numCache>
            </c:numRef>
          </c:val>
          <c:extLst xmlns:c16r2="http://schemas.microsoft.com/office/drawing/2015/06/chart">
            <c:ext xmlns:c16="http://schemas.microsoft.com/office/drawing/2014/chart" uri="{C3380CC4-5D6E-409C-BE32-E72D297353CC}">
              <c16:uniqueId val="{00000001-143D-4AA5-8DA2-5DD0A45A403E}"/>
            </c:ext>
          </c:extLst>
        </c:ser>
        <c:dLbls>
          <c:showLegendKey val="0"/>
          <c:showVal val="0"/>
          <c:showCatName val="0"/>
          <c:showSerName val="0"/>
          <c:showPercent val="0"/>
          <c:showBubbleSize val="0"/>
        </c:dLbls>
        <c:gapWidth val="150"/>
        <c:shape val="box"/>
        <c:axId val="276537432"/>
        <c:axId val="276537824"/>
        <c:axId val="0"/>
      </c:bar3DChart>
      <c:catAx>
        <c:axId val="27653743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76537824"/>
        <c:crosses val="autoZero"/>
        <c:auto val="1"/>
        <c:lblAlgn val="ctr"/>
        <c:lblOffset val="100"/>
        <c:noMultiLvlLbl val="0"/>
      </c:catAx>
      <c:valAx>
        <c:axId val="276537824"/>
        <c:scaling>
          <c:orientation val="minMax"/>
          <c:max val="1"/>
        </c:scaling>
        <c:delete val="0"/>
        <c:axPos val="l"/>
        <c:title>
          <c:tx>
            <c:rich>
              <a:bodyPr rot="-5400000" vert="horz"/>
              <a:lstStyle/>
              <a:p>
                <a:pPr>
                  <a:defRPr/>
                </a:pPr>
                <a:r>
                  <a:rPr lang="en-US"/>
                  <a:t>Percent</a:t>
                </a:r>
              </a:p>
            </c:rich>
          </c:tx>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76537432"/>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rgbClr val="062F4C">
        <a:lumMod val="90000"/>
        <a:lumOff val="10000"/>
      </a:srgbClr>
    </a:solidFill>
    <a:ln w="9525" cap="flat" cmpd="sng" algn="ctr">
      <a:noFill/>
      <a:round/>
    </a:ln>
    <a:effectLst/>
  </c:spPr>
  <c:txPr>
    <a:bodyPr/>
    <a:lstStyle/>
    <a:p>
      <a:pPr>
        <a:defRPr>
          <a:solidFill>
            <a:schemeClr val="bg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dirty="0"/>
              <a:t>2014-2015 SY Graduation by </a:t>
            </a:r>
            <a:r>
              <a:rPr lang="en-US" dirty="0" smtClean="0"/>
              <a:t>Race</a:t>
            </a:r>
            <a:endParaRPr lang="en-US" dirty="0"/>
          </a:p>
          <a:p>
            <a:pPr algn="ctr" rtl="0">
              <a:defRPr/>
            </a:pPr>
            <a:r>
              <a:rPr lang="en-US" dirty="0"/>
              <a:t> </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sum_program_race!$B$19</c:f>
              <c:strCache>
                <c:ptCount val="1"/>
                <c:pt idx="0">
                  <c:v>CAPE_Program</c:v>
                </c:pt>
              </c:strCache>
            </c:strRef>
          </c:tx>
          <c:spPr>
            <a:solidFill>
              <a:srgbClr val="00CC00"/>
            </a:solidFill>
            <a:ln>
              <a:noFill/>
            </a:ln>
            <a:effectLst/>
            <a:sp3d/>
          </c:spPr>
          <c:invertIfNegative val="0"/>
          <c:cat>
            <c:multiLvlStrRef>
              <c:f>sum_program_race!$C$17:$H$18</c:f>
              <c:multiLvlStrCache>
                <c:ptCount val="6"/>
                <c:lvl>
                  <c:pt idx="0">
                    <c:v>DROPOUT</c:v>
                  </c:pt>
                  <c:pt idx="1">
                    <c:v>NONGRAD</c:v>
                  </c:pt>
                  <c:pt idx="2">
                    <c:v>GRAD</c:v>
                  </c:pt>
                  <c:pt idx="3">
                    <c:v>DROPOUT</c:v>
                  </c:pt>
                  <c:pt idx="4">
                    <c:v>NONGRAD</c:v>
                  </c:pt>
                  <c:pt idx="5">
                    <c:v>GRAD</c:v>
                  </c:pt>
                </c:lvl>
                <c:lvl>
                  <c:pt idx="0">
                    <c:v>Black</c:v>
                  </c:pt>
                  <c:pt idx="3">
                    <c:v>Non-Black</c:v>
                  </c:pt>
                </c:lvl>
              </c:multiLvlStrCache>
            </c:multiLvlStrRef>
          </c:cat>
          <c:val>
            <c:numRef>
              <c:f>sum_program_race!$C$19:$H$19</c:f>
              <c:numCache>
                <c:formatCode>###0.0%</c:formatCode>
                <c:ptCount val="6"/>
                <c:pt idx="0">
                  <c:v>0</c:v>
                </c:pt>
                <c:pt idx="1">
                  <c:v>0.1013215859030837</c:v>
                </c:pt>
                <c:pt idx="2">
                  <c:v>0.8986784140969164</c:v>
                </c:pt>
                <c:pt idx="3">
                  <c:v>0</c:v>
                </c:pt>
                <c:pt idx="4">
                  <c:v>2.3927392739273929E-2</c:v>
                </c:pt>
                <c:pt idx="5">
                  <c:v>0.97607260726072609</c:v>
                </c:pt>
              </c:numCache>
            </c:numRef>
          </c:val>
          <c:extLst xmlns:c16r2="http://schemas.microsoft.com/office/drawing/2015/06/chart">
            <c:ext xmlns:c16="http://schemas.microsoft.com/office/drawing/2014/chart" uri="{C3380CC4-5D6E-409C-BE32-E72D297353CC}">
              <c16:uniqueId val="{00000000-C3F3-4821-BC7A-9D7459FFE044}"/>
            </c:ext>
          </c:extLst>
        </c:ser>
        <c:ser>
          <c:idx val="1"/>
          <c:order val="1"/>
          <c:tx>
            <c:strRef>
              <c:f>sum_program_race!$B$20</c:f>
              <c:strCache>
                <c:ptCount val="1"/>
                <c:pt idx="0">
                  <c:v>Non_Program</c:v>
                </c:pt>
              </c:strCache>
            </c:strRef>
          </c:tx>
          <c:spPr>
            <a:solidFill>
              <a:srgbClr val="F0C206">
                <a:lumMod val="75000"/>
              </a:srgbClr>
            </a:solidFill>
            <a:ln>
              <a:noFill/>
            </a:ln>
            <a:effectLst/>
            <a:sp3d/>
          </c:spPr>
          <c:invertIfNegative val="0"/>
          <c:cat>
            <c:multiLvlStrRef>
              <c:f>sum_program_race!$C$17:$H$18</c:f>
              <c:multiLvlStrCache>
                <c:ptCount val="6"/>
                <c:lvl>
                  <c:pt idx="0">
                    <c:v>DROPOUT</c:v>
                  </c:pt>
                  <c:pt idx="1">
                    <c:v>NONGRAD</c:v>
                  </c:pt>
                  <c:pt idx="2">
                    <c:v>GRAD</c:v>
                  </c:pt>
                  <c:pt idx="3">
                    <c:v>DROPOUT</c:v>
                  </c:pt>
                  <c:pt idx="4">
                    <c:v>NONGRAD</c:v>
                  </c:pt>
                  <c:pt idx="5">
                    <c:v>GRAD</c:v>
                  </c:pt>
                </c:lvl>
                <c:lvl>
                  <c:pt idx="0">
                    <c:v>Black</c:v>
                  </c:pt>
                  <c:pt idx="3">
                    <c:v>Non-Black</c:v>
                  </c:pt>
                </c:lvl>
              </c:multiLvlStrCache>
            </c:multiLvlStrRef>
          </c:cat>
          <c:val>
            <c:numRef>
              <c:f>sum_program_race!$C$20:$H$20</c:f>
              <c:numCache>
                <c:formatCode>###0.0%</c:formatCode>
                <c:ptCount val="6"/>
                <c:pt idx="0">
                  <c:v>2.0250723240115721E-2</c:v>
                </c:pt>
                <c:pt idx="1">
                  <c:v>0.16489874638379942</c:v>
                </c:pt>
                <c:pt idx="2">
                  <c:v>0.81485053037608479</c:v>
                </c:pt>
                <c:pt idx="3">
                  <c:v>1.2236084452975049E-2</c:v>
                </c:pt>
                <c:pt idx="4">
                  <c:v>0.11012476007677544</c:v>
                </c:pt>
                <c:pt idx="5">
                  <c:v>0.87763915547024951</c:v>
                </c:pt>
              </c:numCache>
            </c:numRef>
          </c:val>
          <c:extLst xmlns:c16r2="http://schemas.microsoft.com/office/drawing/2015/06/chart">
            <c:ext xmlns:c16="http://schemas.microsoft.com/office/drawing/2014/chart" uri="{C3380CC4-5D6E-409C-BE32-E72D297353CC}">
              <c16:uniqueId val="{00000001-C3F3-4821-BC7A-9D7459FFE044}"/>
            </c:ext>
          </c:extLst>
        </c:ser>
        <c:dLbls>
          <c:showLegendKey val="0"/>
          <c:showVal val="0"/>
          <c:showCatName val="0"/>
          <c:showSerName val="0"/>
          <c:showPercent val="0"/>
          <c:showBubbleSize val="0"/>
        </c:dLbls>
        <c:gapWidth val="150"/>
        <c:shape val="box"/>
        <c:axId val="276539000"/>
        <c:axId val="276539392"/>
        <c:axId val="0"/>
      </c:bar3DChart>
      <c:catAx>
        <c:axId val="276539000"/>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76539392"/>
        <c:crosses val="autoZero"/>
        <c:auto val="1"/>
        <c:lblAlgn val="ctr"/>
        <c:lblOffset val="100"/>
        <c:noMultiLvlLbl val="0"/>
      </c:catAx>
      <c:valAx>
        <c:axId val="276539392"/>
        <c:scaling>
          <c:orientation val="minMax"/>
          <c:max val="1"/>
        </c:scaling>
        <c:delete val="0"/>
        <c:axPos val="l"/>
        <c:title>
          <c:tx>
            <c:rich>
              <a:bodyPr rot="-5400000" vert="horz"/>
              <a:lstStyle/>
              <a:p>
                <a:pPr>
                  <a:defRPr/>
                </a:pPr>
                <a:r>
                  <a:rPr lang="en-US"/>
                  <a:t>Percent</a:t>
                </a:r>
              </a:p>
            </c:rich>
          </c:tx>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76539000"/>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rgbClr val="062F4C">
        <a:lumMod val="90000"/>
        <a:lumOff val="10000"/>
      </a:srgbClr>
    </a:solidFill>
    <a:ln w="9525" cap="flat" cmpd="sng" algn="ctr">
      <a:noFill/>
      <a:round/>
    </a:ln>
    <a:effectLst/>
  </c:spPr>
  <c:txPr>
    <a:bodyPr/>
    <a:lstStyle/>
    <a:p>
      <a:pPr>
        <a:defRPr>
          <a:solidFill>
            <a:schemeClr val="bg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 School </c:v>
                </c:pt>
              </c:strCache>
            </c:strRef>
          </c:tx>
          <c:spPr>
            <a:solidFill>
              <a:srgbClr val="00CC00"/>
            </a:solidFill>
          </c:spPr>
          <c:invertIfNegative val="0"/>
          <c:cat>
            <c:strRef>
              <c:f>Sheet1!$A$2:$A$5</c:f>
              <c:strCache>
                <c:ptCount val="4"/>
                <c:pt idx="0">
                  <c:v>2011-12</c:v>
                </c:pt>
                <c:pt idx="1">
                  <c:v>2012-13</c:v>
                </c:pt>
                <c:pt idx="2">
                  <c:v>2013-14</c:v>
                </c:pt>
                <c:pt idx="3">
                  <c:v>2014-15</c:v>
                </c:pt>
              </c:strCache>
            </c:strRef>
          </c:cat>
          <c:val>
            <c:numRef>
              <c:f>Sheet1!$B$2:$B$5</c:f>
              <c:numCache>
                <c:formatCode>General</c:formatCode>
                <c:ptCount val="4"/>
                <c:pt idx="0">
                  <c:v>2222</c:v>
                </c:pt>
                <c:pt idx="1">
                  <c:v>3815</c:v>
                </c:pt>
                <c:pt idx="2">
                  <c:v>5104</c:v>
                </c:pt>
                <c:pt idx="3">
                  <c:v>6617</c:v>
                </c:pt>
              </c:numCache>
            </c:numRef>
          </c:val>
        </c:ser>
        <c:ser>
          <c:idx val="1"/>
          <c:order val="1"/>
          <c:tx>
            <c:strRef>
              <c:f>Sheet1!$C$1</c:f>
              <c:strCache>
                <c:ptCount val="1"/>
                <c:pt idx="0">
                  <c:v>Middle School </c:v>
                </c:pt>
              </c:strCache>
            </c:strRef>
          </c:tx>
          <c:spPr>
            <a:solidFill>
              <a:schemeClr val="accent4"/>
            </a:solidFill>
          </c:spPr>
          <c:invertIfNegative val="0"/>
          <c:cat>
            <c:strRef>
              <c:f>Sheet1!$A$2:$A$5</c:f>
              <c:strCache>
                <c:ptCount val="4"/>
                <c:pt idx="0">
                  <c:v>2011-12</c:v>
                </c:pt>
                <c:pt idx="1">
                  <c:v>2012-13</c:v>
                </c:pt>
                <c:pt idx="2">
                  <c:v>2013-14</c:v>
                </c:pt>
                <c:pt idx="3">
                  <c:v>2014-15</c:v>
                </c:pt>
              </c:strCache>
            </c:strRef>
          </c:cat>
          <c:val>
            <c:numRef>
              <c:f>Sheet1!$C$2:$C$5</c:f>
              <c:numCache>
                <c:formatCode>General</c:formatCode>
                <c:ptCount val="4"/>
                <c:pt idx="3">
                  <c:v>1333</c:v>
                </c:pt>
              </c:numCache>
            </c:numRef>
          </c:val>
        </c:ser>
        <c:dLbls>
          <c:showLegendKey val="0"/>
          <c:showVal val="0"/>
          <c:showCatName val="0"/>
          <c:showSerName val="0"/>
          <c:showPercent val="0"/>
          <c:showBubbleSize val="0"/>
        </c:dLbls>
        <c:gapWidth val="150"/>
        <c:axId val="227513832"/>
        <c:axId val="227514224"/>
      </c:barChart>
      <c:catAx>
        <c:axId val="227513832"/>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227514224"/>
        <c:crosses val="autoZero"/>
        <c:auto val="1"/>
        <c:lblAlgn val="ctr"/>
        <c:lblOffset val="100"/>
        <c:noMultiLvlLbl val="0"/>
      </c:catAx>
      <c:valAx>
        <c:axId val="227514224"/>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227513832"/>
        <c:crosses val="autoZero"/>
        <c:crossBetween val="between"/>
      </c:valAx>
    </c:plotArea>
    <c:legend>
      <c:legendPos val="r"/>
      <c:layout>
        <c:manualLayout>
          <c:xMode val="edge"/>
          <c:yMode val="edge"/>
          <c:x val="0.72636225159355083"/>
          <c:y val="5.7610174382652438E-3"/>
          <c:w val="0.2579277481633141"/>
          <c:h val="0.16403444881889764"/>
        </c:manualLayout>
      </c:layout>
      <c:overlay val="0"/>
      <c:txPr>
        <a:bodyPr/>
        <a:lstStyle/>
        <a:p>
          <a:pPr>
            <a:defRPr>
              <a:solidFill>
                <a:schemeClr val="bg1"/>
              </a:solidFill>
            </a:defRPr>
          </a:pPr>
          <a:endParaRPr lang="en-US"/>
        </a:p>
      </c:txPr>
    </c:legend>
    <c:plotVisOnly val="1"/>
    <c:dispBlanksAs val="gap"/>
    <c:showDLblsOverMax val="0"/>
  </c:chart>
  <c:spPr>
    <a:solidFill>
      <a:schemeClr val="accent2">
        <a:lumMod val="90000"/>
        <a:lumOff val="10000"/>
      </a:schemeClr>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14EAF-0A0F-4CD9-B67D-58F100A4E7F1}" type="datetimeFigureOut">
              <a:rPr lang="en-US" smtClean="0"/>
              <a:t>6/8/2016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1D716-1821-4811-A4DC-22B57889A661}" type="slidenum">
              <a:rPr lang="en-US" smtClean="0"/>
              <a:t>‹#›</a:t>
            </a:fld>
            <a:endParaRPr lang="en-US"/>
          </a:p>
        </p:txBody>
      </p:sp>
    </p:spTree>
    <p:extLst>
      <p:ext uri="{BB962C8B-B14F-4D97-AF65-F5344CB8AC3E}">
        <p14:creationId xmlns:p14="http://schemas.microsoft.com/office/powerpoint/2010/main" val="202059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1" name="Oval 10"/>
          <p:cNvSpPr/>
          <p:nvPr userDrawn="1"/>
        </p:nvSpPr>
        <p:spPr>
          <a:xfrm>
            <a:off x="-2213430" y="-1905000"/>
            <a:ext cx="13610771" cy="13610771"/>
          </a:xfrm>
          <a:prstGeom prst="ellipse">
            <a:avLst/>
          </a:prstGeom>
          <a:gradFill>
            <a:gsLst>
              <a:gs pos="0">
                <a:schemeClr val="accent1"/>
              </a:gs>
              <a:gs pos="67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new_video.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1"/>
            <a:ext cx="9144000" cy="5143500"/>
          </a:xfrm>
          <a:prstGeom prst="rect">
            <a:avLst/>
          </a:prstGeom>
        </p:spPr>
      </p:pic>
      <p:sp>
        <p:nvSpPr>
          <p:cNvPr id="3" name="Subtitle 2"/>
          <p:cNvSpPr>
            <a:spLocks noGrp="1"/>
          </p:cNvSpPr>
          <p:nvPr>
            <p:ph type="subTitle" idx="1"/>
          </p:nvPr>
        </p:nvSpPr>
        <p:spPr>
          <a:xfrm>
            <a:off x="1209675" y="2638425"/>
            <a:ext cx="6400800" cy="6858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81000" y="1190625"/>
            <a:ext cx="8382000" cy="933451"/>
          </a:xfrm>
        </p:spPr>
        <p:txBody>
          <a:bodyPr anchor="b">
            <a:noAutofit/>
          </a:bodyPr>
          <a:lstStyle>
            <a:lvl1pPr algn="ctr">
              <a:defRPr sz="4400">
                <a:solidFill>
                  <a:schemeClr val="bg1"/>
                </a:solidFill>
              </a:defRPr>
            </a:lvl1pPr>
          </a:lstStyle>
          <a:p>
            <a:r>
              <a:rPr lang="en-US" dirty="0" smtClean="0"/>
              <a:t>Click to edit Master title style</a:t>
            </a:r>
            <a:endParaRPr lang="en-US" dirty="0"/>
          </a:p>
        </p:txBody>
      </p:sp>
      <p:sp>
        <p:nvSpPr>
          <p:cNvPr id="8" name="rectangletop"/>
          <p:cNvSpPr/>
          <p:nvPr userDrawn="1"/>
        </p:nvSpPr>
        <p:spPr>
          <a:xfrm>
            <a:off x="0" y="6048375"/>
            <a:ext cx="9144000" cy="121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0" y="804867"/>
            <a:ext cx="9144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000751"/>
            <a:ext cx="9144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top"/>
          <p:cNvSpPr/>
          <p:nvPr userDrawn="1"/>
        </p:nvSpPr>
        <p:spPr>
          <a:xfrm>
            <a:off x="0" y="678180"/>
            <a:ext cx="9144000" cy="121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0" y="678179"/>
            <a:ext cx="9144000" cy="549211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09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74" fill="hold"/>
                                        <p:tgtEl>
                                          <p:spTgt spid="6"/>
                                        </p:tgtEl>
                                      </p:cBhvr>
                                    </p:cmd>
                                  </p:childTnLst>
                                </p:cTn>
                              </p:par>
                              <p:par>
                                <p:cTn id="7" presetID="6" presetClass="entr" presetSubtype="16"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circle(in)">
                                      <p:cBhvr>
                                        <p:cTn id="9" dur="800"/>
                                        <p:tgtEl>
                                          <p:spTgt spid="17"/>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800"/>
                                        <p:tgtEl>
                                          <p:spTgt spid="1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8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bldLst>
      <p:bldP spid="8" grpId="0" animBg="1"/>
      <p:bldP spid="17" grpId="0" animBg="1"/>
      <p:bldP spid="18" grpId="0" animBg="1"/>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733800" cy="6096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810002" y="304800"/>
            <a:ext cx="4704255" cy="4308112"/>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2400" y="990600"/>
            <a:ext cx="35814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304297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5486400" cy="566739"/>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2286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8339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58550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124200" y="1219200"/>
            <a:ext cx="4648200" cy="838200"/>
          </a:xfrm>
        </p:spPr>
        <p:txBody>
          <a:bodyPr anchor="ctr">
            <a:normAutofit/>
          </a:bodyPr>
          <a:lstStyle>
            <a:lvl1pPr marL="57150" indent="0">
              <a:buFontTx/>
              <a:buNone/>
              <a:defRPr sz="1800" baseline="0">
                <a:solidFill>
                  <a:schemeClr val="bg2"/>
                </a:solidFill>
              </a:defRPr>
            </a:lvl1pPr>
          </a:lstStyle>
          <a:p>
            <a:pPr lvl="0"/>
            <a:r>
              <a:rPr lang="en-US" dirty="0" smtClean="0"/>
              <a:t>Click to edit Master text styles</a:t>
            </a:r>
          </a:p>
        </p:txBody>
      </p:sp>
      <p:sp>
        <p:nvSpPr>
          <p:cNvPr id="7" name="Text Placeholder 8"/>
          <p:cNvSpPr>
            <a:spLocks noGrp="1"/>
          </p:cNvSpPr>
          <p:nvPr>
            <p:ph type="body" sz="quarter" idx="16"/>
          </p:nvPr>
        </p:nvSpPr>
        <p:spPr>
          <a:xfrm>
            <a:off x="3124200" y="2057400"/>
            <a:ext cx="4648200" cy="838200"/>
          </a:xfrm>
        </p:spPr>
        <p:txBody>
          <a:bodyPr anchor="ctr">
            <a:normAutofit/>
          </a:bodyPr>
          <a:lstStyle>
            <a:lvl1pPr marL="57150" indent="0">
              <a:buFontTx/>
              <a:buNone/>
              <a:defRPr sz="1800" baseline="0">
                <a:solidFill>
                  <a:schemeClr val="bg2"/>
                </a:solidFill>
              </a:defRPr>
            </a:lvl1pPr>
          </a:lstStyle>
          <a:p>
            <a:pPr lvl="0"/>
            <a:r>
              <a:rPr lang="en-US" dirty="0" smtClean="0"/>
              <a:t>Click to edit Master text styles</a:t>
            </a:r>
          </a:p>
        </p:txBody>
      </p:sp>
      <p:sp>
        <p:nvSpPr>
          <p:cNvPr id="8" name="Text Placeholder 8"/>
          <p:cNvSpPr>
            <a:spLocks noGrp="1"/>
          </p:cNvSpPr>
          <p:nvPr>
            <p:ph type="body" sz="quarter" idx="17"/>
          </p:nvPr>
        </p:nvSpPr>
        <p:spPr>
          <a:xfrm>
            <a:off x="3124200" y="2895600"/>
            <a:ext cx="4648200" cy="838200"/>
          </a:xfrm>
        </p:spPr>
        <p:txBody>
          <a:bodyPr anchor="ctr">
            <a:normAutofit/>
          </a:bodyPr>
          <a:lstStyle>
            <a:lvl1pPr marL="57150" indent="0">
              <a:buFontTx/>
              <a:buNone/>
              <a:defRPr sz="1800" baseline="0">
                <a:solidFill>
                  <a:schemeClr val="bg2"/>
                </a:solidFill>
              </a:defRPr>
            </a:lvl1pPr>
          </a:lstStyle>
          <a:p>
            <a:pPr lvl="0"/>
            <a:r>
              <a:rPr lang="en-US" dirty="0" smtClean="0"/>
              <a:t>Click to edit Master text styles</a:t>
            </a:r>
          </a:p>
        </p:txBody>
      </p:sp>
      <p:sp>
        <p:nvSpPr>
          <p:cNvPr id="12" name="Text Placeholder 8"/>
          <p:cNvSpPr>
            <a:spLocks noGrp="1"/>
          </p:cNvSpPr>
          <p:nvPr>
            <p:ph type="body" sz="quarter" idx="18"/>
          </p:nvPr>
        </p:nvSpPr>
        <p:spPr>
          <a:xfrm>
            <a:off x="3124200" y="3733800"/>
            <a:ext cx="4648200" cy="838200"/>
          </a:xfrm>
        </p:spPr>
        <p:txBody>
          <a:bodyPr anchor="ctr">
            <a:normAutofit/>
          </a:bodyPr>
          <a:lstStyle>
            <a:lvl1pPr marL="57150" indent="0">
              <a:buFontTx/>
              <a:buNone/>
              <a:defRPr sz="1800" baseline="0">
                <a:solidFill>
                  <a:schemeClr val="bg2"/>
                </a:solidFill>
              </a:defRPr>
            </a:lvl1pPr>
          </a:lstStyle>
          <a:p>
            <a:pPr lvl="0"/>
            <a:r>
              <a:rPr lang="en-US" dirty="0" smtClean="0"/>
              <a:t>Click to edit Master text styles</a:t>
            </a:r>
          </a:p>
        </p:txBody>
      </p:sp>
      <p:sp>
        <p:nvSpPr>
          <p:cNvPr id="11" name="Title Placeholder 1"/>
          <p:cNvSpPr>
            <a:spLocks noGrp="1"/>
          </p:cNvSpPr>
          <p:nvPr>
            <p:ph type="title"/>
          </p:nvPr>
        </p:nvSpPr>
        <p:spPr>
          <a:xfrm>
            <a:off x="914400" y="0"/>
            <a:ext cx="69342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58279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143000" y="8382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114800" y="838200"/>
            <a:ext cx="41148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1143000" y="3087386"/>
            <a:ext cx="3048000" cy="2246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14800" y="3087387"/>
            <a:ext cx="41148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Placeholder 1"/>
          <p:cNvSpPr>
            <a:spLocks noGrp="1"/>
          </p:cNvSpPr>
          <p:nvPr>
            <p:ph type="title"/>
          </p:nvPr>
        </p:nvSpPr>
        <p:spPr>
          <a:xfrm>
            <a:off x="1295400" y="76200"/>
            <a:ext cx="69342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539806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1066802" y="3048001"/>
            <a:ext cx="22859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429000" y="3048001"/>
            <a:ext cx="22859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791198" y="3048001"/>
            <a:ext cx="22859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1066802" y="762000"/>
            <a:ext cx="22859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428997" y="762000"/>
            <a:ext cx="22860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791197" y="762000"/>
            <a:ext cx="22860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Placeholder 1"/>
          <p:cNvSpPr>
            <a:spLocks noGrp="1"/>
          </p:cNvSpPr>
          <p:nvPr>
            <p:ph type="title"/>
          </p:nvPr>
        </p:nvSpPr>
        <p:spPr>
          <a:xfrm>
            <a:off x="1142997" y="0"/>
            <a:ext cx="70104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86288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934200" cy="792163"/>
          </a:xfrm>
        </p:spPr>
        <p:txBody>
          <a:bodyPr anchor="ctr" anchorCtr="0"/>
          <a:lstStyle>
            <a:lvl1pPr algn="l">
              <a:defRPr>
                <a:solidFill>
                  <a:schemeClr val="bg1">
                    <a:lumMod val="8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0" y="914400"/>
            <a:ext cx="6934200"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5715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7056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896937"/>
            <a:ext cx="6934200" cy="5410200"/>
          </a:xfrm>
        </p:spPr>
        <p:txBody>
          <a:bodyPr>
            <a:normAutofit/>
          </a:bodyPr>
          <a:lstStyle>
            <a:lvl1pPr marL="171450" indent="-171450">
              <a:buFont typeface="Arial" pitchFamily="34" charset="0"/>
              <a:buChar char="•"/>
              <a:defRPr sz="2400">
                <a:solidFill>
                  <a:schemeClr val="bg1"/>
                </a:solidFill>
              </a:defRPr>
            </a:lvl1pPr>
            <a:lvl2pPr marL="628650" indent="-171450">
              <a:buFont typeface="Arial" pitchFamily="34" charset="0"/>
              <a:buChar char="•"/>
              <a:defRPr sz="2000">
                <a:solidFill>
                  <a:schemeClr val="bg1"/>
                </a:solidFill>
              </a:defRPr>
            </a:lvl2pPr>
            <a:lvl3pPr marL="1085850" indent="-171450">
              <a:buFont typeface="Arial" pitchFamily="34" charset="0"/>
              <a:buChar char="•"/>
              <a:defRPr sz="1800">
                <a:solidFill>
                  <a:schemeClr val="bg1"/>
                </a:solidFill>
              </a:defRPr>
            </a:lvl3pPr>
            <a:lvl4pPr marL="1543050" indent="-171450">
              <a:buFont typeface="Arial" pitchFamily="34" charset="0"/>
              <a:buChar char="•"/>
              <a:defRPr sz="1600">
                <a:solidFill>
                  <a:schemeClr val="bg1"/>
                </a:solidFill>
              </a:defRPr>
            </a:lvl4pPr>
            <a:lvl5pPr marL="2000250" indent="-171450">
              <a:buFont typeface="Arial"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81362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066800" y="942975"/>
            <a:ext cx="6934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
          <p:cNvSpPr>
            <a:spLocks noGrp="1"/>
          </p:cNvSpPr>
          <p:nvPr>
            <p:ph type="title"/>
          </p:nvPr>
        </p:nvSpPr>
        <p:spPr>
          <a:xfrm>
            <a:off x="1066800" y="0"/>
            <a:ext cx="69342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pic>
        <p:nvPicPr>
          <p:cNvPr id="4" name="future_interface_slice_whit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075237"/>
            <a:ext cx="9144000" cy="1782763"/>
          </a:xfrm>
          <a:prstGeom prst="rect">
            <a:avLst/>
          </a:prstGeom>
        </p:spPr>
      </p:pic>
      <p:sp>
        <p:nvSpPr>
          <p:cNvPr id="2" name="Rectangle 1"/>
          <p:cNvSpPr/>
          <p:nvPr userDrawn="1"/>
        </p:nvSpPr>
        <p:spPr>
          <a:xfrm>
            <a:off x="0" y="4851400"/>
            <a:ext cx="9144000" cy="2235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82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066800" y="914400"/>
            <a:ext cx="6934200" cy="541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1066800" y="0"/>
            <a:ext cx="69342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047950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1"/>
            <a:ext cx="7086600" cy="1362075"/>
          </a:xfrm>
        </p:spPr>
        <p:txBody>
          <a:bodyPr anchor="t"/>
          <a:lstStyle>
            <a:lvl1pPr algn="l">
              <a:defRPr sz="40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219200"/>
            <a:ext cx="70866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069314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705600" cy="792163"/>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944561"/>
            <a:ext cx="3505200" cy="4495800"/>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944561"/>
            <a:ext cx="3505200" cy="4495800"/>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88736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5243" y="914400"/>
            <a:ext cx="3429000" cy="6397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5243" y="1630363"/>
            <a:ext cx="34290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6645" y="914400"/>
            <a:ext cx="3430557" cy="6397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6645" y="1630363"/>
            <a:ext cx="3430557"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a:xfrm>
            <a:off x="1065243" y="0"/>
            <a:ext cx="69342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77574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946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ideo" Target="../media/media1.wmv"/><Relationship Id="rId2" Type="http://schemas.openxmlformats.org/officeDocument/2006/relationships/slideLayout" Target="../slideLayouts/slideLayout2.xml"/><Relationship Id="rId16" Type="http://schemas.microsoft.com/office/2007/relationships/media"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47000">
              <a:schemeClr val="accent2">
                <a:lumMod val="90000"/>
                <a:lumOff val="10000"/>
              </a:schemeClr>
            </a:gs>
          </a:gsLst>
          <a:lin ang="5400000" scaled="0"/>
          <a:tileRect/>
        </a:gradFill>
        <a:effectLst/>
      </p:bgPr>
    </p:bg>
    <p:spTree>
      <p:nvGrpSpPr>
        <p:cNvPr id="1" name=""/>
        <p:cNvGrpSpPr/>
        <p:nvPr/>
      </p:nvGrpSpPr>
      <p:grpSpPr>
        <a:xfrm>
          <a:off x="0" y="0"/>
          <a:ext cx="0" cy="0"/>
          <a:chOff x="0" y="0"/>
          <a:chExt cx="0" cy="0"/>
        </a:xfrm>
      </p:grpSpPr>
      <p:sp>
        <p:nvSpPr>
          <p:cNvPr id="6" name="rectangletop"/>
          <p:cNvSpPr/>
          <p:nvPr userDrawn="1"/>
        </p:nvSpPr>
        <p:spPr>
          <a:xfrm>
            <a:off x="0" y="0"/>
            <a:ext cx="9144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57400" y="0"/>
            <a:ext cx="6705600" cy="792163"/>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868363"/>
            <a:ext cx="69342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future_interface_slice2.mov">
            <a:hlinkClick r:id="" action="ppaction://media"/>
          </p:cNvPr>
          <p:cNvPicPr>
            <a:picLocks noChangeAspect="1"/>
          </p:cNvPicPr>
          <p:nvPr>
            <a:videoFile r:link="rId17"/>
            <p:extLst>
              <p:ext uri="{DAA4B4D4-6D71-4841-9C94-3DE7FCFB9230}">
                <p14:media xmlns:p14="http://schemas.microsoft.com/office/powerpoint/2010/main" r:embed="rId16"/>
              </p:ext>
            </p:extLst>
          </p:nvPr>
        </p:nvPicPr>
        <p:blipFill>
          <a:blip r:embed="rId18"/>
          <a:stretch>
            <a:fillRect/>
          </a:stretch>
        </p:blipFill>
        <p:spPr>
          <a:xfrm>
            <a:off x="0" y="5033170"/>
            <a:ext cx="9144000" cy="1785937"/>
          </a:xfrm>
          <a:prstGeom prst="rect">
            <a:avLst/>
          </a:prstGeom>
        </p:spPr>
      </p:pic>
      <p:sp>
        <p:nvSpPr>
          <p:cNvPr id="7" name="Rectangle 6"/>
          <p:cNvSpPr/>
          <p:nvPr userDrawn="1"/>
        </p:nvSpPr>
        <p:spPr>
          <a:xfrm>
            <a:off x="0" y="747717"/>
            <a:ext cx="9144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76200" y="5033170"/>
            <a:ext cx="9067800" cy="18248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7309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txStyles>
    <p:titleStyle>
      <a:lvl1pPr algn="l" defTabSz="914400" rtl="0" eaLnBrk="1" latinLnBrk="0" hangingPunct="1">
        <a:spcBef>
          <a:spcPct val="0"/>
        </a:spcBef>
        <a:buNone/>
        <a:defRPr sz="3200" kern="1200">
          <a:solidFill>
            <a:schemeClr val="bg1">
              <a:lumMod val="8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solidFill>
          <a:latin typeface="+mn-lt"/>
          <a:ea typeface="+mn-ea"/>
          <a:cs typeface="+mn-cs"/>
        </a:defRPr>
      </a:lvl1pPr>
      <a:lvl2pPr marL="0" indent="0" algn="l" defTabSz="914400" rtl="0" eaLnBrk="1" latinLnBrk="0" hangingPunct="1">
        <a:spcBef>
          <a:spcPct val="20000"/>
        </a:spcBef>
        <a:buFontTx/>
        <a:buNone/>
        <a:defRPr sz="1800" kern="1200">
          <a:solidFill>
            <a:schemeClr val="bg1"/>
          </a:solidFill>
          <a:latin typeface="+mn-lt"/>
          <a:ea typeface="+mn-ea"/>
          <a:cs typeface="+mn-cs"/>
        </a:defRPr>
      </a:lvl2pPr>
      <a:lvl3pPr marL="0" indent="0" algn="l" defTabSz="914400" rtl="0" eaLnBrk="1" latinLnBrk="0" hangingPunct="1">
        <a:spcBef>
          <a:spcPct val="20000"/>
        </a:spcBef>
        <a:buFontTx/>
        <a:buNone/>
        <a:defRPr sz="1800" kern="1200">
          <a:solidFill>
            <a:schemeClr val="bg1"/>
          </a:solidFill>
          <a:latin typeface="+mn-lt"/>
          <a:ea typeface="+mn-ea"/>
          <a:cs typeface="+mn-cs"/>
        </a:defRPr>
      </a:lvl3pPr>
      <a:lvl4pPr marL="0" indent="0" algn="l" defTabSz="914400" rtl="0" eaLnBrk="1" latinLnBrk="0" hangingPunct="1">
        <a:spcBef>
          <a:spcPct val="20000"/>
        </a:spcBef>
        <a:buFontTx/>
        <a:buNone/>
        <a:defRPr sz="1800" kern="1200">
          <a:solidFill>
            <a:schemeClr val="bg1"/>
          </a:solidFill>
          <a:latin typeface="+mn-lt"/>
          <a:ea typeface="+mn-ea"/>
          <a:cs typeface="+mn-cs"/>
        </a:defRPr>
      </a:lvl4pPr>
      <a:lvl5pPr marL="0" indent="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mailto:huntwi@pcsb.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Career Academy Impact on Student </a:t>
            </a:r>
            <a:r>
              <a:rPr lang="en-US" dirty="0" err="1" smtClean="0"/>
              <a:t>Acheivement</a:t>
            </a:r>
            <a:endParaRPr lang="en-US" dirty="0"/>
          </a:p>
        </p:txBody>
      </p:sp>
    </p:spTree>
    <p:extLst>
      <p:ext uri="{BB962C8B-B14F-4D97-AF65-F5344CB8AC3E}">
        <p14:creationId xmlns:p14="http://schemas.microsoft.com/office/powerpoint/2010/main" val="376628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Graduation Rate – Black Students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070907"/>
              </p:ext>
            </p:extLst>
          </p:nvPr>
        </p:nvGraphicFramePr>
        <p:xfrm>
          <a:off x="76200" y="914400"/>
          <a:ext cx="9067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481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032616"/>
            <a:ext cx="4724400" cy="584775"/>
          </a:xfrm>
          <a:prstGeom prst="rect">
            <a:avLst/>
          </a:prstGeom>
          <a:noFill/>
        </p:spPr>
        <p:txBody>
          <a:bodyPr wrap="square" rtlCol="0">
            <a:spAutoFit/>
          </a:bodyPr>
          <a:lstStyle/>
          <a:p>
            <a:r>
              <a:rPr lang="en-US" sz="3200" dirty="0" smtClean="0">
                <a:solidFill>
                  <a:schemeClr val="bg1"/>
                </a:solidFill>
                <a:latin typeface="Bernard MT Condensed" pitchFamily="18" charset="0"/>
              </a:rPr>
              <a:t>Industry Certifications</a:t>
            </a:r>
            <a:endParaRPr lang="en-US" sz="3200" dirty="0">
              <a:solidFill>
                <a:schemeClr val="bg1"/>
              </a:solidFill>
              <a:latin typeface="Bernard MT Condensed" pitchFamily="18" charset="0"/>
            </a:endParaRPr>
          </a:p>
        </p:txBody>
      </p:sp>
      <p:graphicFrame>
        <p:nvGraphicFramePr>
          <p:cNvPr id="5" name="Chart 4"/>
          <p:cNvGraphicFramePr/>
          <p:nvPr>
            <p:extLst>
              <p:ext uri="{D42A27DB-BD31-4B8C-83A1-F6EECF244321}">
                <p14:modId xmlns:p14="http://schemas.microsoft.com/office/powerpoint/2010/main" val="205125472"/>
              </p:ext>
            </p:extLst>
          </p:nvPr>
        </p:nvGraphicFramePr>
        <p:xfrm>
          <a:off x="533400" y="1854200"/>
          <a:ext cx="8534400" cy="485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29593" y="4495800"/>
            <a:ext cx="774413" cy="646331"/>
          </a:xfrm>
          <a:prstGeom prst="rect">
            <a:avLst/>
          </a:prstGeom>
          <a:noFill/>
        </p:spPr>
        <p:txBody>
          <a:bodyPr wrap="square" rtlCol="0">
            <a:spAutoFit/>
          </a:bodyPr>
          <a:lstStyle/>
          <a:p>
            <a:r>
              <a:rPr lang="en-US" dirty="0" smtClean="0">
                <a:solidFill>
                  <a:schemeClr val="bg1"/>
                </a:solidFill>
              </a:rPr>
              <a:t>2,222</a:t>
            </a:r>
          </a:p>
          <a:p>
            <a:endParaRPr lang="en-US" dirty="0"/>
          </a:p>
        </p:txBody>
      </p:sp>
      <p:sp>
        <p:nvSpPr>
          <p:cNvPr id="7" name="TextBox 6"/>
          <p:cNvSpPr txBox="1"/>
          <p:nvPr/>
        </p:nvSpPr>
        <p:spPr>
          <a:xfrm>
            <a:off x="2895599" y="3591951"/>
            <a:ext cx="774413" cy="646331"/>
          </a:xfrm>
          <a:prstGeom prst="rect">
            <a:avLst/>
          </a:prstGeom>
          <a:noFill/>
        </p:spPr>
        <p:txBody>
          <a:bodyPr wrap="square" rtlCol="0">
            <a:spAutoFit/>
          </a:bodyPr>
          <a:lstStyle/>
          <a:p>
            <a:r>
              <a:rPr lang="en-US" dirty="0" smtClean="0">
                <a:solidFill>
                  <a:schemeClr val="bg1"/>
                </a:solidFill>
              </a:rPr>
              <a:t>3,815</a:t>
            </a:r>
          </a:p>
          <a:p>
            <a:endParaRPr lang="en-US" dirty="0"/>
          </a:p>
        </p:txBody>
      </p:sp>
      <p:sp>
        <p:nvSpPr>
          <p:cNvPr id="8" name="TextBox 7"/>
          <p:cNvSpPr txBox="1"/>
          <p:nvPr/>
        </p:nvSpPr>
        <p:spPr>
          <a:xfrm>
            <a:off x="4330987" y="2834565"/>
            <a:ext cx="774413" cy="646331"/>
          </a:xfrm>
          <a:prstGeom prst="rect">
            <a:avLst/>
          </a:prstGeom>
          <a:noFill/>
        </p:spPr>
        <p:txBody>
          <a:bodyPr wrap="square" rtlCol="0">
            <a:spAutoFit/>
          </a:bodyPr>
          <a:lstStyle/>
          <a:p>
            <a:r>
              <a:rPr lang="en-US" dirty="0" smtClean="0">
                <a:solidFill>
                  <a:schemeClr val="bg1"/>
                </a:solidFill>
              </a:rPr>
              <a:t>5,104</a:t>
            </a:r>
          </a:p>
          <a:p>
            <a:endParaRPr lang="en-US" dirty="0"/>
          </a:p>
        </p:txBody>
      </p:sp>
      <p:sp>
        <p:nvSpPr>
          <p:cNvPr id="9" name="TextBox 8"/>
          <p:cNvSpPr txBox="1"/>
          <p:nvPr/>
        </p:nvSpPr>
        <p:spPr>
          <a:xfrm>
            <a:off x="5803337" y="1981199"/>
            <a:ext cx="774413" cy="646331"/>
          </a:xfrm>
          <a:prstGeom prst="rect">
            <a:avLst/>
          </a:prstGeom>
          <a:noFill/>
        </p:spPr>
        <p:txBody>
          <a:bodyPr wrap="square" rtlCol="0">
            <a:spAutoFit/>
          </a:bodyPr>
          <a:lstStyle/>
          <a:p>
            <a:r>
              <a:rPr lang="en-US" dirty="0" smtClean="0">
                <a:solidFill>
                  <a:schemeClr val="bg1"/>
                </a:solidFill>
              </a:rPr>
              <a:t>6,617</a:t>
            </a:r>
          </a:p>
          <a:p>
            <a:endParaRPr lang="en-US" dirty="0"/>
          </a:p>
        </p:txBody>
      </p:sp>
      <p:sp>
        <p:nvSpPr>
          <p:cNvPr id="11" name="TextBox 10"/>
          <p:cNvSpPr txBox="1"/>
          <p:nvPr/>
        </p:nvSpPr>
        <p:spPr>
          <a:xfrm>
            <a:off x="6391358" y="5029200"/>
            <a:ext cx="774413" cy="646331"/>
          </a:xfrm>
          <a:prstGeom prst="rect">
            <a:avLst/>
          </a:prstGeom>
          <a:noFill/>
        </p:spPr>
        <p:txBody>
          <a:bodyPr wrap="square" rtlCol="0">
            <a:spAutoFit/>
          </a:bodyPr>
          <a:lstStyle/>
          <a:p>
            <a:r>
              <a:rPr lang="en-US" dirty="0" smtClean="0">
                <a:solidFill>
                  <a:schemeClr val="bg1"/>
                </a:solidFill>
              </a:rPr>
              <a:t>1,333</a:t>
            </a:r>
          </a:p>
          <a:p>
            <a:endParaRPr lang="en-US" dirty="0"/>
          </a:p>
        </p:txBody>
      </p:sp>
      <p:sp>
        <p:nvSpPr>
          <p:cNvPr id="13" name="Rectangle 12"/>
          <p:cNvSpPr/>
          <p:nvPr/>
        </p:nvSpPr>
        <p:spPr>
          <a:xfrm>
            <a:off x="7807465" y="4715804"/>
            <a:ext cx="381000" cy="1456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60122" y="4238282"/>
            <a:ext cx="762000" cy="646331"/>
          </a:xfrm>
          <a:prstGeom prst="rect">
            <a:avLst/>
          </a:prstGeom>
        </p:spPr>
        <p:txBody>
          <a:bodyPr wrap="square">
            <a:spAutoFit/>
          </a:bodyPr>
          <a:lstStyle/>
          <a:p>
            <a:r>
              <a:rPr lang="en-US" dirty="0" smtClean="0">
                <a:solidFill>
                  <a:schemeClr val="bg1"/>
                </a:solidFill>
              </a:rPr>
              <a:t>2,722</a:t>
            </a:r>
            <a:endParaRPr lang="en-US" dirty="0">
              <a:solidFill>
                <a:schemeClr val="bg1"/>
              </a:solidFill>
            </a:endParaRPr>
          </a:p>
          <a:p>
            <a:r>
              <a:rPr lang="en-US" dirty="0"/>
              <a:t> </a:t>
            </a:r>
          </a:p>
        </p:txBody>
      </p:sp>
      <p:sp>
        <p:nvSpPr>
          <p:cNvPr id="2" name="Rectangle 1"/>
          <p:cNvSpPr/>
          <p:nvPr/>
        </p:nvSpPr>
        <p:spPr>
          <a:xfrm>
            <a:off x="7165771" y="3314952"/>
            <a:ext cx="1819625" cy="923330"/>
          </a:xfrm>
          <a:prstGeom prst="rect">
            <a:avLst/>
          </a:prstGeom>
        </p:spPr>
        <p:txBody>
          <a:bodyPr wrap="square">
            <a:spAutoFit/>
          </a:bodyPr>
          <a:lstStyle/>
          <a:p>
            <a:r>
              <a:rPr lang="en-US" dirty="0" smtClean="0">
                <a:solidFill>
                  <a:schemeClr val="bg1"/>
                </a:solidFill>
              </a:rPr>
              <a:t>2015-16 to date</a:t>
            </a:r>
          </a:p>
          <a:p>
            <a:r>
              <a:rPr lang="en-US" dirty="0" smtClean="0">
                <a:solidFill>
                  <a:schemeClr val="bg1"/>
                </a:solidFill>
              </a:rPr>
              <a:t>Middle School</a:t>
            </a:r>
          </a:p>
          <a:p>
            <a:r>
              <a:rPr lang="en-US" dirty="0">
                <a:solidFill>
                  <a:schemeClr val="bg1"/>
                </a:solidFill>
              </a:rPr>
              <a:t>a</a:t>
            </a:r>
            <a:r>
              <a:rPr lang="en-US" dirty="0" smtClean="0">
                <a:solidFill>
                  <a:schemeClr val="bg1"/>
                </a:solidFill>
              </a:rPr>
              <a:t>s of January </a:t>
            </a:r>
            <a:r>
              <a:rPr lang="en-US" dirty="0">
                <a:solidFill>
                  <a:schemeClr val="bg1"/>
                </a:solidFill>
              </a:rPr>
              <a:t> </a:t>
            </a:r>
          </a:p>
        </p:txBody>
      </p:sp>
      <p:sp>
        <p:nvSpPr>
          <p:cNvPr id="4" name="Right Arrow 3"/>
          <p:cNvSpPr/>
          <p:nvPr/>
        </p:nvSpPr>
        <p:spPr>
          <a:xfrm rot="16200000">
            <a:off x="-1981198" y="3962399"/>
            <a:ext cx="4724401" cy="762001"/>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76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429000" y="1266031"/>
            <a:ext cx="5105400" cy="879475"/>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chemeClr val="bg1"/>
                </a:solidFill>
                <a:effectLst/>
                <a:latin typeface="Calibri" pitchFamily="34" charset="0"/>
                <a:cs typeface="Arial" pitchFamily="34" charset="0"/>
              </a:rPr>
              <a:t>13.0 % increase since 2011 for all students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chemeClr val="bg1"/>
                </a:solidFill>
                <a:effectLst/>
                <a:latin typeface="Calibri" pitchFamily="34" charset="0"/>
                <a:cs typeface="Arial" pitchFamily="34" charset="0"/>
              </a:rPr>
              <a:t>17.5 % increase since 2011 for black students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chemeClr val="bg1"/>
                </a:solidFill>
                <a:effectLst/>
                <a:latin typeface="Calibri" pitchFamily="34" charset="0"/>
                <a:cs typeface="Arial" pitchFamily="34" charset="0"/>
              </a:rPr>
              <a:t>18.7 % increase since 2011 for Hispanic students</a:t>
            </a: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Text Box 4"/>
          <p:cNvSpPr txBox="1">
            <a:spLocks noChangeArrowheads="1"/>
          </p:cNvSpPr>
          <p:nvPr/>
        </p:nvSpPr>
        <p:spPr bwMode="auto">
          <a:xfrm>
            <a:off x="228600" y="2514600"/>
            <a:ext cx="8686800" cy="4191000"/>
          </a:xfrm>
          <a:prstGeom prst="rect">
            <a:avLst/>
          </a:prstGeom>
          <a:solidFill>
            <a:srgbClr val="92D050"/>
          </a:solidFill>
          <a:ln w="25400" algn="ctr">
            <a:solidFill>
              <a:srgbClr val="92D05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rPr>
              <a:t>Year	Year	Year	Year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Calibri" pitchFamily="34" charset="0"/>
                <a:cs typeface="Arial" pitchFamily="34" charset="0"/>
              </a:rPr>
              <a:t>2011	2012	2013	2014	 </a:t>
            </a:r>
            <a:r>
              <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rPr>
              <a:t>2015</a:t>
            </a:r>
            <a:endParaRPr kumimoji="0" lang="en-US" sz="2000" b="0" i="0" u="none" strike="noStrike" cap="none" normalizeH="0" baseline="0" dirty="0" smtClean="0">
              <a:ln>
                <a:noFill/>
              </a:ln>
              <a:solidFill>
                <a:schemeClr val="tx1">
                  <a:lumMod val="75000"/>
                  <a:lumOff val="2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rPr>
              <a:t>65.2	72.0	71.9	76.2	78.3% 	</a:t>
            </a:r>
            <a:r>
              <a:rPr kumimoji="0" lang="en-US" sz="2000" b="0" i="0" u="none" strike="noStrike" cap="none" normalizeH="0" baseline="0" dirty="0" smtClean="0">
                <a:ln>
                  <a:noFill/>
                </a:ln>
                <a:solidFill>
                  <a:schemeClr val="tx1">
                    <a:lumMod val="75000"/>
                    <a:lumOff val="25000"/>
                  </a:schemeClr>
                </a:solidFill>
                <a:effectLst/>
                <a:latin typeface="Calibri" pitchFamily="34" charset="0"/>
                <a:cs typeface="Arial" pitchFamily="34" charset="0"/>
              </a:rPr>
              <a:t>(All Students)</a:t>
            </a:r>
            <a:endPar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rPr>
              <a:t>47.1     	54.6 	56.4	60.7	64.6% 	</a:t>
            </a:r>
            <a:r>
              <a:rPr kumimoji="0" lang="en-US" sz="2000" b="0" i="0" u="none" strike="noStrike" cap="none" normalizeH="0" baseline="0" dirty="0" smtClean="0">
                <a:ln>
                  <a:noFill/>
                </a:ln>
                <a:solidFill>
                  <a:schemeClr val="tx1">
                    <a:lumMod val="75000"/>
                    <a:lumOff val="25000"/>
                  </a:schemeClr>
                </a:solidFill>
                <a:effectLst/>
                <a:latin typeface="Calibri" pitchFamily="34" charset="0"/>
                <a:cs typeface="Arial" pitchFamily="34" charset="0"/>
              </a:rPr>
              <a:t>(Black Students)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Calibri" pitchFamily="34" charset="0"/>
                <a:cs typeface="Arial" pitchFamily="34" charset="0"/>
              </a:rPr>
              <a:t>56.4	60.2	62.6	71.2	75.1% 	</a:t>
            </a:r>
            <a:r>
              <a:rPr kumimoji="0" lang="en-US" sz="2000" b="0" i="0" u="none" strike="noStrike" cap="none" normalizeH="0" baseline="0" dirty="0" smtClean="0">
                <a:ln>
                  <a:noFill/>
                </a:ln>
                <a:solidFill>
                  <a:schemeClr val="tx1">
                    <a:lumMod val="75000"/>
                    <a:lumOff val="25000"/>
                  </a:schemeClr>
                </a:solidFill>
                <a:effectLst/>
                <a:latin typeface="Calibri" pitchFamily="34" charset="0"/>
                <a:cs typeface="Arial" pitchFamily="34" charset="0"/>
              </a:rPr>
              <a:t>(Hispanic Students</a:t>
            </a:r>
            <a:r>
              <a:rPr kumimoji="0" lang="en-US" sz="1200" b="0" i="0" u="none" strike="noStrike" cap="none" normalizeH="0" baseline="0" dirty="0" smtClean="0">
                <a:ln>
                  <a:noFill/>
                </a:ln>
                <a:solidFill>
                  <a:srgbClr val="000000"/>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762000" y="1066799"/>
            <a:ext cx="2986088" cy="1295401"/>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Bernard MT Condensed" pitchFamily="18" charset="0"/>
                <a:cs typeface="Arial" pitchFamily="34" charset="0"/>
              </a:rPr>
              <a:t>Graduation Rate 2015</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chemeClr val="bg1"/>
                </a:solidFill>
                <a:latin typeface="Calibri" pitchFamily="34" charset="0"/>
                <a:cs typeface="Arial" pitchFamily="34" charset="0"/>
              </a:rPr>
              <a:t>    </a:t>
            </a:r>
            <a:r>
              <a:rPr kumimoji="0" lang="en-US" sz="6000" b="1" i="0" u="none" strike="noStrike" cap="none" normalizeH="0" baseline="0" dirty="0" smtClean="0">
                <a:ln>
                  <a:noFill/>
                </a:ln>
                <a:solidFill>
                  <a:schemeClr val="bg1"/>
                </a:solidFill>
                <a:effectLst/>
                <a:latin typeface="Calibri" pitchFamily="34" charset="0"/>
                <a:cs typeface="Arial" pitchFamily="34" charset="0"/>
              </a:rPr>
              <a:t>78.3%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rol 6"/>
          <p:cNvSpPr>
            <a:spLocks noChangeArrowheads="1" noChangeShapeType="1"/>
          </p:cNvSpPr>
          <p:nvPr/>
        </p:nvSpPr>
        <p:spPr bwMode="auto">
          <a:xfrm>
            <a:off x="2436813" y="6176963"/>
            <a:ext cx="5334000" cy="19050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2055" name="Picture 7" descr="C:\Users\Judy's Laptop\AppData\Local\Microsoft\Windows\Temporary Internet Files\Content.IE5\OI85SAEL\students-in-line-with-teach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00400"/>
            <a:ext cx="5715798" cy="334374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748088" y="2592149"/>
            <a:ext cx="989013"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05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Contacts</a:t>
            </a:r>
            <a:endParaRPr lang="en-US" dirty="0"/>
          </a:p>
        </p:txBody>
      </p:sp>
      <p:sp>
        <p:nvSpPr>
          <p:cNvPr id="3" name="Content Placeholder 2"/>
          <p:cNvSpPr>
            <a:spLocks noGrp="1"/>
          </p:cNvSpPr>
          <p:nvPr>
            <p:ph idx="1"/>
          </p:nvPr>
        </p:nvSpPr>
        <p:spPr/>
        <p:txBody>
          <a:bodyPr/>
          <a:lstStyle/>
          <a:p>
            <a:r>
              <a:rPr lang="en-US" dirty="0" smtClean="0"/>
              <a:t>Mark Hunt, Executive Director, Career Technical and Adult Education, Pinellas County Schools</a:t>
            </a:r>
          </a:p>
          <a:p>
            <a:r>
              <a:rPr lang="en-US" dirty="0" smtClean="0">
                <a:hlinkClick r:id="rId2"/>
              </a:rPr>
              <a:t>huntwi@pcsb.org</a:t>
            </a:r>
            <a:endParaRPr lang="en-US" dirty="0" smtClean="0"/>
          </a:p>
          <a:p>
            <a:endParaRPr lang="en-US" dirty="0"/>
          </a:p>
        </p:txBody>
      </p:sp>
    </p:spTree>
    <p:extLst>
      <p:ext uri="{BB962C8B-B14F-4D97-AF65-F5344CB8AC3E}">
        <p14:creationId xmlns:p14="http://schemas.microsoft.com/office/powerpoint/2010/main" val="72400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Academies of Pinellas</a:t>
            </a:r>
            <a:endParaRPr lang="en-US" dirty="0"/>
          </a:p>
        </p:txBody>
      </p:sp>
      <p:sp>
        <p:nvSpPr>
          <p:cNvPr id="3" name="Content Placeholder 2"/>
          <p:cNvSpPr>
            <a:spLocks noGrp="1"/>
          </p:cNvSpPr>
          <p:nvPr>
            <p:ph idx="1"/>
          </p:nvPr>
        </p:nvSpPr>
        <p:spPr>
          <a:xfrm>
            <a:off x="685800" y="914400"/>
            <a:ext cx="7772400" cy="4572000"/>
          </a:xfrm>
        </p:spPr>
        <p:txBody>
          <a:bodyPr/>
          <a:lstStyle/>
          <a:p>
            <a:pPr marL="285750" indent="-285750">
              <a:buFont typeface="Wingdings" panose="05000000000000000000" pitchFamily="2" charset="2"/>
              <a:buChar char="q"/>
            </a:pPr>
            <a:r>
              <a:rPr lang="en-US" sz="2400" dirty="0" smtClean="0"/>
              <a:t>Partnership with Career Education Board</a:t>
            </a:r>
          </a:p>
          <a:p>
            <a:pPr marL="285750" indent="-285750">
              <a:buFont typeface="Wingdings" panose="05000000000000000000" pitchFamily="2" charset="2"/>
              <a:buChar char="q"/>
            </a:pPr>
            <a:r>
              <a:rPr lang="en-US" sz="2400" dirty="0" smtClean="0"/>
              <a:t>Established Goals 2012 – 2017</a:t>
            </a:r>
            <a:endParaRPr lang="en-US" sz="2600" dirty="0" smtClean="0"/>
          </a:p>
          <a:p>
            <a:pPr marL="285750" lvl="4" indent="-285750" algn="ctr">
              <a:buClr>
                <a:schemeClr val="bg1"/>
              </a:buClr>
              <a:buFont typeface="Wingdings" panose="05000000000000000000" pitchFamily="2" charset="2"/>
              <a:buChar char="Ø"/>
            </a:pPr>
            <a:r>
              <a:rPr lang="en-US" dirty="0" smtClean="0"/>
              <a:t>50% of all high school students enrolled in an Academy</a:t>
            </a:r>
          </a:p>
          <a:p>
            <a:pPr marL="285750" lvl="1" indent="-285750" algn="r">
              <a:buFont typeface="Wingdings" panose="05000000000000000000" pitchFamily="2" charset="2"/>
              <a:buChar char="Ø"/>
            </a:pPr>
            <a:r>
              <a:rPr lang="en-US" dirty="0" smtClean="0"/>
              <a:t>35% of high school graduates will have at least one industry certification</a:t>
            </a:r>
            <a:endParaRPr lang="en-US" dirty="0"/>
          </a:p>
          <a:p>
            <a:pPr marL="27432" indent="0">
              <a:buNone/>
            </a:pPr>
            <a:r>
              <a:rPr lang="en-US" dirty="0" smtClean="0"/>
              <a:t> </a:t>
            </a:r>
          </a:p>
        </p:txBody>
      </p:sp>
    </p:spTree>
    <p:extLst>
      <p:ext uri="{BB962C8B-B14F-4D97-AF65-F5344CB8AC3E}">
        <p14:creationId xmlns:p14="http://schemas.microsoft.com/office/powerpoint/2010/main" val="3657440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AOP Goals</a:t>
            </a:r>
            <a:endParaRPr lang="en-US" dirty="0"/>
          </a:p>
        </p:txBody>
      </p:sp>
      <p:sp>
        <p:nvSpPr>
          <p:cNvPr id="3" name="Content Placeholder 2"/>
          <p:cNvSpPr>
            <a:spLocks noGrp="1"/>
          </p:cNvSpPr>
          <p:nvPr>
            <p:ph idx="1"/>
          </p:nvPr>
        </p:nvSpPr>
        <p:spPr>
          <a:xfrm>
            <a:off x="457200" y="914400"/>
            <a:ext cx="8001000" cy="4572000"/>
          </a:xfrm>
        </p:spPr>
        <p:txBody>
          <a:bodyPr/>
          <a:lstStyle/>
          <a:p>
            <a:pPr marL="285750" indent="-285750">
              <a:buFont typeface="Wingdings" panose="05000000000000000000" pitchFamily="2" charset="2"/>
              <a:buChar char="Ø"/>
            </a:pPr>
            <a:r>
              <a:rPr lang="en-US" dirty="0" smtClean="0"/>
              <a:t>52 Registered CAPE Academies</a:t>
            </a:r>
          </a:p>
          <a:p>
            <a:pPr lvl="1"/>
            <a:r>
              <a:rPr lang="en-US" dirty="0" smtClean="0"/>
              <a:t>	12 </a:t>
            </a:r>
            <a:r>
              <a:rPr lang="en-US" dirty="0"/>
              <a:t>middle school</a:t>
            </a:r>
          </a:p>
          <a:p>
            <a:pPr lvl="1"/>
            <a:r>
              <a:rPr lang="en-US" dirty="0" smtClean="0"/>
              <a:t>	40 </a:t>
            </a:r>
            <a:r>
              <a:rPr lang="en-US" dirty="0"/>
              <a:t>high </a:t>
            </a:r>
            <a:r>
              <a:rPr lang="en-US" dirty="0" smtClean="0"/>
              <a:t>school</a:t>
            </a:r>
          </a:p>
          <a:p>
            <a:pPr marL="285750" indent="-285750">
              <a:buFont typeface="Wingdings" panose="05000000000000000000" pitchFamily="2" charset="2"/>
              <a:buChar char="Ø"/>
            </a:pPr>
            <a:r>
              <a:rPr lang="en-US" dirty="0" smtClean="0"/>
              <a:t>Academies of Pinellas Enrollment – 53%</a:t>
            </a:r>
          </a:p>
          <a:p>
            <a:pPr marL="285750" indent="-285750">
              <a:buFont typeface="Wingdings" panose="05000000000000000000" pitchFamily="2" charset="2"/>
              <a:buChar char="Ø"/>
            </a:pPr>
            <a:r>
              <a:rPr lang="en-US" dirty="0" smtClean="0"/>
              <a:t>Graduates with Industry Certification – 27%</a:t>
            </a:r>
          </a:p>
          <a:p>
            <a:endParaRPr lang="en-US" dirty="0" smtClean="0"/>
          </a:p>
        </p:txBody>
      </p:sp>
      <p:graphicFrame>
        <p:nvGraphicFramePr>
          <p:cNvPr id="8" name="Chart 7"/>
          <p:cNvGraphicFramePr/>
          <p:nvPr>
            <p:extLst>
              <p:ext uri="{D42A27DB-BD31-4B8C-83A1-F6EECF244321}">
                <p14:modId xmlns:p14="http://schemas.microsoft.com/office/powerpoint/2010/main" val="3577061194"/>
              </p:ext>
            </p:extLst>
          </p:nvPr>
        </p:nvGraphicFramePr>
        <p:xfrm>
          <a:off x="76200" y="2819400"/>
          <a:ext cx="89916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854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dirty="0" smtClean="0"/>
              <a:t>AOP Site Visit Rubric</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2999" cy="5334000"/>
          </a:xfrm>
          <a:prstGeom prst="rect">
            <a:avLst/>
          </a:prstGeom>
          <a:solidFill>
            <a:schemeClr val="bg1"/>
          </a:solidFill>
          <a:ln>
            <a:noFill/>
          </a:ln>
          <a:effectLst/>
          <a:extLst/>
        </p:spPr>
      </p:pic>
    </p:spTree>
    <p:extLst>
      <p:ext uri="{BB962C8B-B14F-4D97-AF65-F5344CB8AC3E}">
        <p14:creationId xmlns:p14="http://schemas.microsoft.com/office/powerpoint/2010/main" val="360465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7200190"/>
              </p:ext>
            </p:extLst>
          </p:nvPr>
        </p:nvGraphicFramePr>
        <p:xfrm>
          <a:off x="228599" y="1143000"/>
          <a:ext cx="8638809" cy="5792131"/>
        </p:xfrm>
        <a:graphic>
          <a:graphicData uri="http://schemas.openxmlformats.org/drawingml/2006/table">
            <a:tbl>
              <a:tblPr firstRow="1" firstCol="1" bandRow="1"/>
              <a:tblGrid>
                <a:gridCol w="332262">
                  <a:extLst>
                    <a:ext uri="{9D8B030D-6E8A-4147-A177-3AD203B41FA5}">
                      <a16:colId xmlns:a16="http://schemas.microsoft.com/office/drawing/2014/main" xmlns="" val="20000"/>
                    </a:ext>
                  </a:extLst>
                </a:gridCol>
                <a:gridCol w="1232584">
                  <a:extLst>
                    <a:ext uri="{9D8B030D-6E8A-4147-A177-3AD203B41FA5}">
                      <a16:colId xmlns:a16="http://schemas.microsoft.com/office/drawing/2014/main" xmlns="" val="20001"/>
                    </a:ext>
                  </a:extLst>
                </a:gridCol>
                <a:gridCol w="1286175">
                  <a:extLst>
                    <a:ext uri="{9D8B030D-6E8A-4147-A177-3AD203B41FA5}">
                      <a16:colId xmlns:a16="http://schemas.microsoft.com/office/drawing/2014/main" xmlns="" val="20002"/>
                    </a:ext>
                  </a:extLst>
                </a:gridCol>
                <a:gridCol w="1339765">
                  <a:extLst>
                    <a:ext uri="{9D8B030D-6E8A-4147-A177-3AD203B41FA5}">
                      <a16:colId xmlns:a16="http://schemas.microsoft.com/office/drawing/2014/main" xmlns="" val="20003"/>
                    </a:ext>
                  </a:extLst>
                </a:gridCol>
                <a:gridCol w="1500537">
                  <a:extLst>
                    <a:ext uri="{9D8B030D-6E8A-4147-A177-3AD203B41FA5}">
                      <a16:colId xmlns:a16="http://schemas.microsoft.com/office/drawing/2014/main" xmlns="" val="20004"/>
                    </a:ext>
                  </a:extLst>
                </a:gridCol>
                <a:gridCol w="1393357">
                  <a:extLst>
                    <a:ext uri="{9D8B030D-6E8A-4147-A177-3AD203B41FA5}">
                      <a16:colId xmlns:a16="http://schemas.microsoft.com/office/drawing/2014/main" xmlns="" val="20005"/>
                    </a:ext>
                  </a:extLst>
                </a:gridCol>
                <a:gridCol w="1554129">
                  <a:extLst>
                    <a:ext uri="{9D8B030D-6E8A-4147-A177-3AD203B41FA5}">
                      <a16:colId xmlns:a16="http://schemas.microsoft.com/office/drawing/2014/main" xmlns="" val="20006"/>
                    </a:ext>
                  </a:extLst>
                </a:gridCol>
              </a:tblGrid>
              <a:tr h="304800">
                <a:tc>
                  <a:txBody>
                    <a:bodyPr/>
                    <a:lstStyle/>
                    <a:p>
                      <a:pPr marL="0" marR="0">
                        <a:lnSpc>
                          <a:spcPct val="115000"/>
                        </a:lnSpc>
                        <a:spcBef>
                          <a:spcPts val="0"/>
                        </a:spcBef>
                        <a:spcAft>
                          <a:spcPts val="0"/>
                        </a:spcAft>
                      </a:pPr>
                      <a:r>
                        <a:rPr lang="en-US" sz="700" b="1" dirty="0">
                          <a:effectLst/>
                          <a:latin typeface="Calibri"/>
                          <a:ea typeface="Calibri"/>
                          <a:cs typeface="Times New Roman"/>
                        </a:rPr>
                        <a:t>#</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CATEGORY</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0 – No Evidence</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1 – Planning</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2 – Initial Implementation</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3 – Full Implementation</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tc>
                  <a:txBody>
                    <a:bodyPr/>
                    <a:lstStyle/>
                    <a:p>
                      <a:pPr marL="0" marR="0">
                        <a:lnSpc>
                          <a:spcPct val="115000"/>
                        </a:lnSpc>
                        <a:spcBef>
                          <a:spcPts val="0"/>
                        </a:spcBef>
                        <a:spcAft>
                          <a:spcPts val="0"/>
                        </a:spcAft>
                      </a:pPr>
                      <a:r>
                        <a:rPr lang="en-US" sz="900" b="1" dirty="0">
                          <a:effectLst/>
                          <a:latin typeface="Calibri"/>
                          <a:ea typeface="Calibri"/>
                          <a:cs typeface="Times New Roman"/>
                        </a:rPr>
                        <a:t>4 – Exemplary Implementation</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xmlns="" val="10000"/>
                  </a:ext>
                </a:extLst>
              </a:tr>
              <a:tr h="1441228">
                <a:tc>
                  <a:txBody>
                    <a:bodyPr/>
                    <a:lstStyle/>
                    <a:p>
                      <a:pPr marL="0" marR="0">
                        <a:lnSpc>
                          <a:spcPct val="115000"/>
                        </a:lnSpc>
                        <a:spcBef>
                          <a:spcPts val="0"/>
                        </a:spcBef>
                        <a:spcAft>
                          <a:spcPts val="0"/>
                        </a:spcAft>
                      </a:pPr>
                      <a:r>
                        <a:rPr lang="en-US" sz="600" dirty="0">
                          <a:effectLst/>
                          <a:latin typeface="Calibri"/>
                          <a:ea typeface="Calibri"/>
                          <a:cs typeface="Times New Roman"/>
                        </a:rPr>
                        <a:t>4</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effectLst/>
                          <a:latin typeface="Calibri"/>
                          <a:ea typeface="Calibri"/>
                          <a:cs typeface="Times New Roman"/>
                        </a:rPr>
                        <a:t>Implement an Advisory Committee</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Calibri"/>
                          <a:ea typeface="Calibri"/>
                          <a:cs typeface="Times New Roman"/>
                        </a:rPr>
                        <a:t>There is no evidence of an advisory committee(s).</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Calibri"/>
                          <a:ea typeface="Calibri"/>
                          <a:cs typeface="Times New Roman"/>
                        </a:rPr>
                        <a:t>There is evidence that potential advisory committee members have been contacted and have indicated a willingness to participate.</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Calibri"/>
                          <a:ea typeface="Calibri"/>
                          <a:cs typeface="Times New Roman"/>
                        </a:rPr>
                        <a:t>Advisory members have been confirmed and a meeting has been held with minutes taken.  Individual members have begun interaction by visiting the Academy.</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At least three Advisory Committee meetings have taken place in the past year, and minutes of the meeting have been recorded.  Recommendations and meeting minutes are on file.  Fifty-one (51) percent or greater of the committee must be industry, and community.</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Advisory Committee meetings have taken place at least four times annually for the past two years and minutes of the meeting have been recorded.  Recommendations have been made and implemented. Seventy-five (75) percent or greater of the committee must be industry, and community. </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08859">
                <a:tc>
                  <a:txBody>
                    <a:bodyPr/>
                    <a:lstStyle/>
                    <a:p>
                      <a:pPr marL="0" marR="0">
                        <a:lnSpc>
                          <a:spcPct val="115000"/>
                        </a:lnSpc>
                        <a:spcBef>
                          <a:spcPts val="0"/>
                        </a:spcBef>
                        <a:spcAft>
                          <a:spcPts val="0"/>
                        </a:spcAft>
                      </a:pPr>
                      <a:r>
                        <a:rPr lang="en-US" sz="600">
                          <a:effectLst/>
                          <a:latin typeface="Calibri"/>
                          <a:ea typeface="Calibri"/>
                          <a:cs typeface="Times New Roman"/>
                        </a:rPr>
                        <a:t>5</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effectLst/>
                          <a:latin typeface="Calibri"/>
                          <a:ea typeface="Calibri"/>
                          <a:cs typeface="Times New Roman"/>
                        </a:rPr>
                        <a:t>Engage students in Work-based Learning</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Work-based learning is not currently part of the curriculum.</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Curriculum has correlation to work-based learning, and personnel can show how meaningful experiences are planned throughout the program.  However, there is no implementation.</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Work-based learning has been achieved on a limited basis but without sustainability.  Participation is limited.</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Work-based learning is being practiced with sustainable industry partners.</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Work-based learning is an integral part of the curriculum.  There is evidence that program concentrators have had multiple work-based opportunities.  .</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008859">
                <a:tc>
                  <a:txBody>
                    <a:bodyPr/>
                    <a:lstStyle/>
                    <a:p>
                      <a:pPr marL="0" marR="0">
                        <a:lnSpc>
                          <a:spcPct val="115000"/>
                        </a:lnSpc>
                        <a:spcBef>
                          <a:spcPts val="0"/>
                        </a:spcBef>
                        <a:spcAft>
                          <a:spcPts val="0"/>
                        </a:spcAft>
                      </a:pPr>
                      <a:r>
                        <a:rPr lang="en-US" sz="600">
                          <a:effectLst/>
                          <a:latin typeface="Calibri"/>
                          <a:ea typeface="Calibri"/>
                          <a:cs typeface="Times New Roman"/>
                        </a:rPr>
                        <a:t>6</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effectLst/>
                          <a:latin typeface="Calibri"/>
                          <a:ea typeface="Calibri"/>
                          <a:cs typeface="Times New Roman"/>
                        </a:rPr>
                        <a:t>Include Industry Certification or a Career Education Board approved alternative as part of the Academy</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no evidence of industry certification exams even though they are available.</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 Academy can show plans to administer industry certification exams though none have been done to date.</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Calibri"/>
                          <a:ea typeface="Calibri"/>
                          <a:cs typeface="Times New Roman"/>
                        </a:rPr>
                        <a:t>The Academy has administered one or more industry certification exams to students.</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evidence that at least 75% of Academy program concentrators from the prior year attempted the available certification exam(s) and the overall pass rate is equal to or greater than the previous year.</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evidence that 90% of Academy program concentrators from the prior year attempted the available certification exam(s) and the overall pass rate is equal to or greater than the previous year.</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17717">
                <a:tc>
                  <a:txBody>
                    <a:bodyPr/>
                    <a:lstStyle/>
                    <a:p>
                      <a:pPr marL="0" marR="0">
                        <a:lnSpc>
                          <a:spcPct val="115000"/>
                        </a:lnSpc>
                        <a:spcBef>
                          <a:spcPts val="0"/>
                        </a:spcBef>
                        <a:spcAft>
                          <a:spcPts val="0"/>
                        </a:spcAft>
                      </a:pPr>
                      <a:r>
                        <a:rPr lang="en-US" sz="600">
                          <a:effectLst/>
                          <a:latin typeface="Calibri"/>
                          <a:ea typeface="Calibri"/>
                          <a:cs typeface="Times New Roman"/>
                        </a:rPr>
                        <a:t>7</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effectLst/>
                          <a:latin typeface="Calibri"/>
                          <a:ea typeface="Calibri"/>
                          <a:cs typeface="Times New Roman"/>
                        </a:rPr>
                        <a:t>Implement Personal Student Advisement with Parents/Guardians</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no evidence that student advisement with parents/guardians is offered to Academy students.</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evidence that the Academy is planning advisement activities to include participation of students and parents/guardians.</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600">
                          <a:effectLst/>
                          <a:latin typeface="Calibri"/>
                          <a:ea typeface="Calibri"/>
                          <a:cs typeface="Times New Roman"/>
                        </a:rPr>
                        <a:t> </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evidence that the Academy holds at least one activity annually to inform parents/guardians and students about program(s) of study and includes information about Bright Futures.</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Calibri"/>
                          <a:ea typeface="Calibri"/>
                          <a:cs typeface="Times New Roman"/>
                        </a:rPr>
                        <a:t>There is evidence that the Academy holds at least one annual Academy parent/guardian/student workshop or comparable activity and maintains documentation of attendees.  Information from that workshop shows that parents/guardians and students receive information regarding Bright Futures, program(s) of study, postsecondary programs and careers.</a:t>
                      </a:r>
                      <a:endParaRPr lang="en-US" sz="90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Calibri"/>
                          <a:ea typeface="Calibri"/>
                          <a:cs typeface="Times New Roman"/>
                        </a:rPr>
                        <a:t>There is evidence that the Academy and school provide for follow-up individualized advising sessions for students and parents/guardians as appropriate after the annual workshop.  Additionally, the Academy can demonstrate website offerings that include links to postsecondary sites and to Bright Futures as well as quarterly postings for parents/guardians and students about career opportunities.</a:t>
                      </a:r>
                      <a:endParaRPr lang="en-US" sz="9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Calibri"/>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Calibri"/>
                          <a:cs typeface="Times New Roman"/>
                        </a:rPr>
                        <a:t> </a:t>
                      </a:r>
                      <a:endParaRPr lang="en-US" sz="900" dirty="0">
                        <a:effectLst/>
                        <a:latin typeface="Calibri"/>
                        <a:ea typeface="Calibri"/>
                        <a:cs typeface="Times New Roman"/>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9902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763000" cy="5715000"/>
          </a:xfrm>
          <a:prstGeom prst="rect">
            <a:avLst/>
          </a:prstGeom>
          <a:solidFill>
            <a:schemeClr val="bg1"/>
          </a:solidFill>
          <a:ln>
            <a:noFill/>
          </a:ln>
          <a:effectLst/>
          <a:extLst/>
        </p:spPr>
      </p:pic>
    </p:spTree>
    <p:extLst>
      <p:ext uri="{BB962C8B-B14F-4D97-AF65-F5344CB8AC3E}">
        <p14:creationId xmlns:p14="http://schemas.microsoft.com/office/powerpoint/2010/main" val="170165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Student Performance</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6" name="Chart 5"/>
          <p:cNvGraphicFramePr/>
          <p:nvPr>
            <p:extLst>
              <p:ext uri="{D42A27DB-BD31-4B8C-83A1-F6EECF244321}">
                <p14:modId xmlns:p14="http://schemas.microsoft.com/office/powerpoint/2010/main" val="4053383832"/>
              </p:ext>
            </p:extLst>
          </p:nvPr>
        </p:nvGraphicFramePr>
        <p:xfrm>
          <a:off x="76200" y="838200"/>
          <a:ext cx="89916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463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GPA - Black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9175224"/>
              </p:ext>
            </p:extLst>
          </p:nvPr>
        </p:nvGraphicFramePr>
        <p:xfrm>
          <a:off x="76200" y="914400"/>
          <a:ext cx="8991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 Rate by Gender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4117739"/>
              </p:ext>
            </p:extLst>
          </p:nvPr>
        </p:nvGraphicFramePr>
        <p:xfrm>
          <a:off x="0" y="91440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718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Future Interface">
      <a:dk1>
        <a:sysClr val="windowText" lastClr="000000"/>
      </a:dk1>
      <a:lt1>
        <a:sysClr val="window" lastClr="FFFFFF"/>
      </a:lt1>
      <a:dk2>
        <a:srgbClr val="596984"/>
      </a:dk2>
      <a:lt2>
        <a:srgbClr val="B3DFFF"/>
      </a:lt2>
      <a:accent1>
        <a:srgbClr val="06A8F0"/>
      </a:accent1>
      <a:accent2>
        <a:srgbClr val="062F4C"/>
      </a:accent2>
      <a:accent3>
        <a:srgbClr val="8CC442"/>
      </a:accent3>
      <a:accent4>
        <a:srgbClr val="F0C206"/>
      </a:accent4>
      <a:accent5>
        <a:srgbClr val="696969"/>
      </a:accent5>
      <a:accent6>
        <a:srgbClr val="FFFFFF"/>
      </a:accent6>
      <a:hlink>
        <a:srgbClr val="FFC000"/>
      </a:hlink>
      <a:folHlink>
        <a:srgbClr val="7F600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AR">
    <a:dk1>
      <a:sysClr val="windowText" lastClr="000000"/>
    </a:dk1>
    <a:lt1>
      <a:sysClr val="window" lastClr="FFFFFF"/>
    </a:lt1>
    <a:dk2>
      <a:srgbClr val="44546A"/>
    </a:dk2>
    <a:lt2>
      <a:srgbClr val="E7E6E6"/>
    </a:lt2>
    <a:accent1>
      <a:srgbClr val="0D183D"/>
    </a:accent1>
    <a:accent2>
      <a:srgbClr val="273867"/>
    </a:accent2>
    <a:accent3>
      <a:srgbClr val="E4B123"/>
    </a:accent3>
    <a:accent4>
      <a:srgbClr val="63863A"/>
    </a:accent4>
    <a:accent5>
      <a:srgbClr val="8AB840"/>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AR">
    <a:dk1>
      <a:sysClr val="windowText" lastClr="000000"/>
    </a:dk1>
    <a:lt1>
      <a:sysClr val="window" lastClr="FFFFFF"/>
    </a:lt1>
    <a:dk2>
      <a:srgbClr val="44546A"/>
    </a:dk2>
    <a:lt2>
      <a:srgbClr val="E7E6E6"/>
    </a:lt2>
    <a:accent1>
      <a:srgbClr val="0D183D"/>
    </a:accent1>
    <a:accent2>
      <a:srgbClr val="273867"/>
    </a:accent2>
    <a:accent3>
      <a:srgbClr val="E4B123"/>
    </a:accent3>
    <a:accent4>
      <a:srgbClr val="63863A"/>
    </a:accent4>
    <a:accent5>
      <a:srgbClr val="8AB840"/>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AR">
    <a:dk1>
      <a:sysClr val="windowText" lastClr="000000"/>
    </a:dk1>
    <a:lt1>
      <a:sysClr val="window" lastClr="FFFFFF"/>
    </a:lt1>
    <a:dk2>
      <a:srgbClr val="44546A"/>
    </a:dk2>
    <a:lt2>
      <a:srgbClr val="E7E6E6"/>
    </a:lt2>
    <a:accent1>
      <a:srgbClr val="0D183D"/>
    </a:accent1>
    <a:accent2>
      <a:srgbClr val="273867"/>
    </a:accent2>
    <a:accent3>
      <a:srgbClr val="E4B123"/>
    </a:accent3>
    <a:accent4>
      <a:srgbClr val="63863A"/>
    </a:accent4>
    <a:accent5>
      <a:srgbClr val="8AB840"/>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AR">
    <a:dk1>
      <a:sysClr val="windowText" lastClr="000000"/>
    </a:dk1>
    <a:lt1>
      <a:sysClr val="window" lastClr="FFFFFF"/>
    </a:lt1>
    <a:dk2>
      <a:srgbClr val="44546A"/>
    </a:dk2>
    <a:lt2>
      <a:srgbClr val="E7E6E6"/>
    </a:lt2>
    <a:accent1>
      <a:srgbClr val="0D183D"/>
    </a:accent1>
    <a:accent2>
      <a:srgbClr val="273867"/>
    </a:accent2>
    <a:accent3>
      <a:srgbClr val="E4B123"/>
    </a:accent3>
    <a:accent4>
      <a:srgbClr val="63863A"/>
    </a:accent4>
    <a:accent5>
      <a:srgbClr val="8AB840"/>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AR">
    <a:dk1>
      <a:sysClr val="windowText" lastClr="000000"/>
    </a:dk1>
    <a:lt1>
      <a:sysClr val="window" lastClr="FFFFFF"/>
    </a:lt1>
    <a:dk2>
      <a:srgbClr val="44546A"/>
    </a:dk2>
    <a:lt2>
      <a:srgbClr val="E7E6E6"/>
    </a:lt2>
    <a:accent1>
      <a:srgbClr val="0D183D"/>
    </a:accent1>
    <a:accent2>
      <a:srgbClr val="273867"/>
    </a:accent2>
    <a:accent3>
      <a:srgbClr val="E4B123"/>
    </a:accent3>
    <a:accent4>
      <a:srgbClr val="63863A"/>
    </a:accent4>
    <a:accent5>
      <a:srgbClr val="8AB840"/>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623</TotalTime>
  <Words>746</Words>
  <Application>Microsoft Office PowerPoint</Application>
  <PresentationFormat>On-screen Show (4:3)</PresentationFormat>
  <Paragraphs>100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Bernard MT Condensed</vt:lpstr>
      <vt:lpstr>Calibri</vt:lpstr>
      <vt:lpstr>Franklin Gothic Heavy</vt:lpstr>
      <vt:lpstr>Times New Roman</vt:lpstr>
      <vt:lpstr>Wingdings</vt:lpstr>
      <vt:lpstr>PresenterMedia.com Animated Theme</vt:lpstr>
      <vt:lpstr>Career Academy Impact on Student Acheivement</vt:lpstr>
      <vt:lpstr>Academies of Pinellas</vt:lpstr>
      <vt:lpstr>Current Status of AOP Goals</vt:lpstr>
      <vt:lpstr>AOP Site Visit Rubric</vt:lpstr>
      <vt:lpstr>PowerPoint Presentation</vt:lpstr>
      <vt:lpstr>PowerPoint Presentation</vt:lpstr>
      <vt:lpstr>Academy Student Performance</vt:lpstr>
      <vt:lpstr>GPA - Black Students</vt:lpstr>
      <vt:lpstr>Grad Rate by Gender</vt:lpstr>
      <vt:lpstr>Graduation Rate – Black Students</vt:lpstr>
      <vt:lpstr>PowerPoint Presentation</vt:lpstr>
      <vt:lpstr>PowerPoint Presentation</vt:lpstr>
      <vt:lpstr>Questions and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Academy Impact on Student Acheivement</dc:title>
  <dc:creator>user</dc:creator>
  <cp:lastModifiedBy>Stapler Karen</cp:lastModifiedBy>
  <cp:revision>30</cp:revision>
  <dcterms:created xsi:type="dcterms:W3CDTF">2016-05-09T11:42:39Z</dcterms:created>
  <dcterms:modified xsi:type="dcterms:W3CDTF">2016-06-08T13:19:53Z</dcterms:modified>
</cp:coreProperties>
</file>